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looma_bg1_dark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594360"/>
            <a:ext cx="1234440" cy="4023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94360" y="141732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Company Snapshot</a:t>
            </a:r>
            <a:endParaRPr lang="en-US" sz="3000" dirty="0"/>
          </a:p>
        </p:txBody>
      </p:sp>
      <p:sp>
        <p:nvSpPr>
          <p:cNvPr id="5" name="Text 1"/>
          <p:cNvSpPr/>
          <p:nvPr/>
        </p:nvSpPr>
        <p:spPr>
          <a:xfrm>
            <a:off x="594360" y="2011680"/>
            <a:ext cx="6126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E8F1FA"/>
                </a:solidFill>
              </a:rPr>
              <a:t>Finance operations &amp; advisory partner για επιχειρήσεις με βάση την Ελλάδα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94360" y="2788920"/>
            <a:ext cx="6400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</a:rPr>
              <a:t>Οργανώνουμε την οικονομική λειτουργία της επιχείρησής σας — από τη συμμόρφωση και το reporting μέχρι τη χρηματοδότηση και τις αποφάσεις ανάπτυξης.</a:t>
            </a:r>
            <a:endParaRPr lang="en-US" sz="2000" dirty="0"/>
          </a:p>
        </p:txBody>
      </p:sp>
      <p:sp>
        <p:nvSpPr>
          <p:cNvPr id="7" name="Shape 3"/>
          <p:cNvSpPr/>
          <p:nvPr/>
        </p:nvSpPr>
        <p:spPr>
          <a:xfrm>
            <a:off x="594360" y="3886200"/>
            <a:ext cx="1417320" cy="292608"/>
          </a:xfrm>
          <a:prstGeom prst="roundRect">
            <a:avLst>
              <a:gd name="adj" fmla="val 18750"/>
            </a:avLst>
          </a:prstGeom>
          <a:solidFill>
            <a:srgbClr val="0069B7">
              <a:alpha val="9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40080" y="395478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FFFFFF"/>
                </a:solidFill>
              </a:rPr>
              <a:t>Business Diagnostic</a:t>
            </a:r>
            <a:endParaRPr lang="en-US" sz="730" dirty="0"/>
          </a:p>
        </p:txBody>
      </p:sp>
      <p:sp>
        <p:nvSpPr>
          <p:cNvPr id="9" name="Shape 5"/>
          <p:cNvSpPr/>
          <p:nvPr/>
        </p:nvSpPr>
        <p:spPr>
          <a:xfrm>
            <a:off x="2139696" y="3886200"/>
            <a:ext cx="868680" cy="292608"/>
          </a:xfrm>
          <a:prstGeom prst="roundRect">
            <a:avLst>
              <a:gd name="adj" fmla="val 18750"/>
            </a:avLst>
          </a:prstGeom>
          <a:solidFill>
            <a:srgbClr val="0069B7">
              <a:alpha val="9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185416" y="3954780"/>
            <a:ext cx="7772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FFFFFF"/>
                </a:solidFill>
              </a:rPr>
              <a:t>CFO-lite</a:t>
            </a:r>
            <a:endParaRPr lang="en-US" sz="730" dirty="0"/>
          </a:p>
        </p:txBody>
      </p:sp>
      <p:sp>
        <p:nvSpPr>
          <p:cNvPr id="11" name="Shape 7"/>
          <p:cNvSpPr/>
          <p:nvPr/>
        </p:nvSpPr>
        <p:spPr>
          <a:xfrm>
            <a:off x="3136392" y="3886200"/>
            <a:ext cx="1417320" cy="292608"/>
          </a:xfrm>
          <a:prstGeom prst="roundRect">
            <a:avLst>
              <a:gd name="adj" fmla="val 18750"/>
            </a:avLst>
          </a:prstGeom>
          <a:solidFill>
            <a:srgbClr val="0069B7">
              <a:alpha val="9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3182112" y="395478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FFFFFF"/>
                </a:solidFill>
              </a:rPr>
              <a:t>Funding Readiness</a:t>
            </a:r>
            <a:endParaRPr lang="en-US" sz="730" dirty="0"/>
          </a:p>
        </p:txBody>
      </p:sp>
      <p:sp>
        <p:nvSpPr>
          <p:cNvPr id="13" name="Shape 9"/>
          <p:cNvSpPr/>
          <p:nvPr/>
        </p:nvSpPr>
        <p:spPr>
          <a:xfrm>
            <a:off x="4681728" y="3886200"/>
            <a:ext cx="1554480" cy="292608"/>
          </a:xfrm>
          <a:prstGeom prst="roundRect">
            <a:avLst>
              <a:gd name="adj" fmla="val 18750"/>
            </a:avLst>
          </a:prstGeom>
          <a:solidFill>
            <a:srgbClr val="0069B7">
              <a:alpha val="9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27448" y="3954780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FFFFFF"/>
                </a:solidFill>
              </a:rPr>
              <a:t>ESG / M&amp;A Readiness</a:t>
            </a:r>
            <a:endParaRPr lang="en-US" sz="730" dirty="0"/>
          </a:p>
        </p:txBody>
      </p:sp>
      <p:sp>
        <p:nvSpPr>
          <p:cNvPr id="15" name="Text 11"/>
          <p:cNvSpPr/>
          <p:nvPr/>
        </p:nvSpPr>
        <p:spPr>
          <a:xfrm>
            <a:off x="594360" y="5760720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D8B15B"/>
                </a:solidFill>
              </a:rPr>
              <a:t>Shaping Business Futures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594360" y="614476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30" dirty="0">
                <a:solidFill>
                  <a:srgbClr val="A9BED4"/>
                </a:solidFill>
              </a:rPr>
              <a:t>LOOMA CONSULTING ΜΟΝΟΠΡΟΣΩΠΗ Ι.Κ.Ε.  •  Αθήνα</a:t>
            </a:r>
            <a:endParaRPr lang="en-US" sz="8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" y="438912"/>
            <a:ext cx="960120" cy="3108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58200" y="502920"/>
            <a:ext cx="2971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b="1" dirty="0">
                <a:solidFill>
                  <a:srgbClr val="D8B1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POSITIONING</a:t>
            </a:r>
            <a:endParaRPr lang="en-US" sz="750" dirty="0"/>
          </a:p>
        </p:txBody>
      </p:sp>
      <p:sp>
        <p:nvSpPr>
          <p:cNvPr id="4" name="Shape 1"/>
          <p:cNvSpPr/>
          <p:nvPr/>
        </p:nvSpPr>
        <p:spPr>
          <a:xfrm>
            <a:off x="594360" y="6364224"/>
            <a:ext cx="11018520" cy="0"/>
          </a:xfrm>
          <a:prstGeom prst="line">
            <a:avLst/>
          </a:prstGeom>
          <a:noFill/>
          <a:ln w="10160">
            <a:solidFill>
              <a:srgbClr val="2D5E8F">
                <a:alpha val="9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94360" y="6556248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www.loomaconsulting.com</a:t>
            </a:r>
            <a:endParaRPr lang="en-US" sz="700" dirty="0"/>
          </a:p>
        </p:txBody>
      </p:sp>
      <p:sp>
        <p:nvSpPr>
          <p:cNvPr id="6" name="Text 3"/>
          <p:cNvSpPr/>
          <p:nvPr/>
        </p:nvSpPr>
        <p:spPr>
          <a:xfrm>
            <a:off x="11301984" y="653796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02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594360" y="93268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Πότε γίνεται χρήσιμη η Looma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594360" y="1664208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8F1FA"/>
                </a:solidFill>
              </a:rPr>
              <a:t>Όταν η επιχείρηση χρειάζεται περισσότερη δομή από την απλή λογιστική παρακολούθηση.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594360" y="1965960"/>
            <a:ext cx="3090672" cy="1298448"/>
          </a:xfrm>
          <a:prstGeom prst="roundRect">
            <a:avLst>
              <a:gd name="adj" fmla="val 4225"/>
            </a:avLst>
          </a:prstGeom>
          <a:solidFill>
            <a:srgbClr val="0D2035">
              <a:alpha val="92000"/>
            </a:srgbClr>
          </a:solidFill>
          <a:ln w="10160">
            <a:solidFill>
              <a:srgbClr val="0069B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95528" y="2148840"/>
            <a:ext cx="268833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Όταν η επιχείρηση μεγαλώνει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795528" y="2587752"/>
            <a:ext cx="268833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E8F1FA"/>
                </a:solidFill>
              </a:rPr>
              <a:t>Περισσότερα έσοδα, κόστη, συνεργάτες και υποχρεώσεις χρειάζονται καλύτερη οικονομική οργάνωση.</a:t>
            </a:r>
            <a:endParaRPr lang="en-US" sz="920" dirty="0"/>
          </a:p>
        </p:txBody>
      </p:sp>
      <p:sp>
        <p:nvSpPr>
          <p:cNvPr id="12" name="Shape 9"/>
          <p:cNvSpPr/>
          <p:nvPr/>
        </p:nvSpPr>
        <p:spPr>
          <a:xfrm>
            <a:off x="4187952" y="1965960"/>
            <a:ext cx="3090672" cy="1298448"/>
          </a:xfrm>
          <a:prstGeom prst="roundRect">
            <a:avLst>
              <a:gd name="adj" fmla="val 4225"/>
            </a:avLst>
          </a:prstGeom>
          <a:solidFill>
            <a:srgbClr val="0D2035">
              <a:alpha val="92000"/>
            </a:srgbClr>
          </a:solidFill>
          <a:ln w="10160">
            <a:solidFill>
              <a:srgbClr val="0069B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389120" y="2148840"/>
            <a:ext cx="268833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Όταν το reporting δεν αρκεί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4389120" y="2587752"/>
            <a:ext cx="268833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E8F1FA"/>
                </a:solidFill>
              </a:rPr>
              <a:t>Χρειάζεστε μηνιαία εικόνα, open items, cash-flow, KPIs και πρακτικά action points.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781544" y="1965960"/>
            <a:ext cx="3090672" cy="1298448"/>
          </a:xfrm>
          <a:prstGeom prst="roundRect">
            <a:avLst>
              <a:gd name="adj" fmla="val 4225"/>
            </a:avLst>
          </a:prstGeom>
          <a:solidFill>
            <a:srgbClr val="0D2035">
              <a:alpha val="92000"/>
            </a:srgbClr>
          </a:solidFill>
          <a:ln w="10160">
            <a:solidFill>
              <a:srgbClr val="D8B15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982712" y="2148840"/>
            <a:ext cx="268833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D8B15B"/>
                </a:solidFill>
              </a:rPr>
              <a:t>Όταν σκέφτεστε χρηματοδότηση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7982712" y="2587752"/>
            <a:ext cx="268833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E8F1FA"/>
                </a:solidFill>
              </a:rPr>
              <a:t>ΕΣΠΑ, Αναπτυξιακός Νόμος, τράπεζες ή επενδυτές απαιτούν οργανωμένα οικονομικά στοιχεία.</a:t>
            </a:r>
            <a:endParaRPr lang="en-US" sz="920" dirty="0"/>
          </a:p>
        </p:txBody>
      </p:sp>
      <p:sp>
        <p:nvSpPr>
          <p:cNvPr id="18" name="Shape 15"/>
          <p:cNvSpPr/>
          <p:nvPr/>
        </p:nvSpPr>
        <p:spPr>
          <a:xfrm>
            <a:off x="594360" y="3858768"/>
            <a:ext cx="3090672" cy="1298448"/>
          </a:xfrm>
          <a:prstGeom prst="roundRect">
            <a:avLst>
              <a:gd name="adj" fmla="val 4225"/>
            </a:avLst>
          </a:prstGeom>
          <a:solidFill>
            <a:srgbClr val="0D2035">
              <a:alpha val="92000"/>
            </a:srgbClr>
          </a:solidFill>
          <a:ln w="10160">
            <a:solidFill>
              <a:srgbClr val="0069B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95528" y="4041648"/>
            <a:ext cx="268833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Όταν μπαίνετε σε e-commerce ή cross-border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795528" y="4480560"/>
            <a:ext cx="268833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E8F1FA"/>
                </a:solidFill>
              </a:rPr>
              <a:t>ΦΠΑ, myDATA, OSS/IOSS, payment providers και διασυνοριακές ροές χρειάζονται χαρτογράφηση.</a:t>
            </a:r>
            <a:endParaRPr lang="en-US" sz="920" dirty="0"/>
          </a:p>
        </p:txBody>
      </p:sp>
      <p:sp>
        <p:nvSpPr>
          <p:cNvPr id="21" name="Shape 18"/>
          <p:cNvSpPr/>
          <p:nvPr/>
        </p:nvSpPr>
        <p:spPr>
          <a:xfrm>
            <a:off x="4187952" y="3858768"/>
            <a:ext cx="3090672" cy="1298448"/>
          </a:xfrm>
          <a:prstGeom prst="roundRect">
            <a:avLst>
              <a:gd name="adj" fmla="val 4225"/>
            </a:avLst>
          </a:prstGeom>
          <a:solidFill>
            <a:srgbClr val="0D2035">
              <a:alpha val="92000"/>
            </a:srgbClr>
          </a:solidFill>
          <a:ln w="10160">
            <a:solidFill>
              <a:srgbClr val="0069B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389120" y="4041648"/>
            <a:ext cx="268833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Όταν ετοιμάζεστε για αποφάσεις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4389120" y="4480560"/>
            <a:ext cx="268833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E8F1FA"/>
                </a:solidFill>
              </a:rPr>
              <a:t>Funding, ESG, M&amp;A readiness, αναδιάρθρωση ή επέκταση χρειάζονται δεδομένα και τεκμηρίωση.</a:t>
            </a:r>
            <a:endParaRPr lang="en-US" sz="920" dirty="0"/>
          </a:p>
        </p:txBody>
      </p:sp>
      <p:sp>
        <p:nvSpPr>
          <p:cNvPr id="24" name="Shape 21"/>
          <p:cNvSpPr/>
          <p:nvPr/>
        </p:nvSpPr>
        <p:spPr>
          <a:xfrm>
            <a:off x="7781544" y="3858768"/>
            <a:ext cx="3090672" cy="1298448"/>
          </a:xfrm>
          <a:prstGeom prst="roundRect">
            <a:avLst>
              <a:gd name="adj" fmla="val 4225"/>
            </a:avLst>
          </a:prstGeom>
          <a:solidFill>
            <a:srgbClr val="0D2035">
              <a:alpha val="92000"/>
            </a:srgbClr>
          </a:solidFill>
          <a:ln w="10160">
            <a:solidFill>
              <a:srgbClr val="0069B7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7982712" y="4041648"/>
            <a:ext cx="268833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Όταν θέλετε οικονομική καθαρότητα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7982712" y="4480560"/>
            <a:ext cx="268833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E8F1FA"/>
                </a:solidFill>
              </a:rPr>
              <a:t>Στόχος δεν είναι μόνο η συμμόρφωση, αλλά να γνωρίζετε τι συμβαίνει, τι έρχεται και τι αποφασίζεται.</a:t>
            </a:r>
            <a:endParaRPr lang="en-US" sz="920" dirty="0"/>
          </a:p>
        </p:txBody>
      </p:sp>
      <p:sp>
        <p:nvSpPr>
          <p:cNvPr id="27" name="Text 24"/>
          <p:cNvSpPr/>
          <p:nvPr/>
        </p:nvSpPr>
        <p:spPr>
          <a:xfrm>
            <a:off x="2011680" y="5641848"/>
            <a:ext cx="8138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D8B15B"/>
                </a:solidFill>
              </a:rPr>
              <a:t>Η Looma φέρνει αυτή την εικόνα σε έναν δομημένο monthly rhythm.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looma_bg3_dark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438912"/>
            <a:ext cx="960120" cy="31089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458200" y="502920"/>
            <a:ext cx="2971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b="1" dirty="0">
                <a:solidFill>
                  <a:srgbClr val="D8B1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OPERATING SYSTEM</a:t>
            </a:r>
            <a:endParaRPr lang="en-US" sz="750" dirty="0"/>
          </a:p>
        </p:txBody>
      </p:sp>
      <p:sp>
        <p:nvSpPr>
          <p:cNvPr id="5" name="Shape 1"/>
          <p:cNvSpPr/>
          <p:nvPr/>
        </p:nvSpPr>
        <p:spPr>
          <a:xfrm>
            <a:off x="594360" y="6364224"/>
            <a:ext cx="11018520" cy="0"/>
          </a:xfrm>
          <a:prstGeom prst="line">
            <a:avLst/>
          </a:prstGeom>
          <a:noFill/>
          <a:ln w="10160">
            <a:solidFill>
              <a:srgbClr val="2D5E8F">
                <a:alpha val="90000"/>
              </a:srgbClr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594360" y="6556248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www.loomaconsulting.com</a:t>
            </a:r>
            <a:endParaRPr lang="en-US" sz="700" dirty="0"/>
          </a:p>
        </p:txBody>
      </p:sp>
      <p:sp>
        <p:nvSpPr>
          <p:cNvPr id="7" name="Text 3"/>
          <p:cNvSpPr/>
          <p:nvPr/>
        </p:nvSpPr>
        <p:spPr>
          <a:xfrm>
            <a:off x="11301984" y="653796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03</a:t>
            </a:r>
            <a:endParaRPr lang="en-US" sz="700" dirty="0"/>
          </a:p>
        </p:txBody>
      </p:sp>
      <p:sp>
        <p:nvSpPr>
          <p:cNvPr id="8" name="Text 4"/>
          <p:cNvSpPr/>
          <p:nvPr/>
        </p:nvSpPr>
        <p:spPr>
          <a:xfrm>
            <a:off x="594360" y="93268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Looma Finance Operating System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594360" y="1664208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8F1FA"/>
                </a:solidFill>
              </a:rPr>
              <a:t>Ένα πρακτικό σύστημα οικονομικής λειτουργίας για καθαρή εικόνα, έλεγχο και readiness.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731520" y="1965960"/>
            <a:ext cx="2971800" cy="1325880"/>
          </a:xfrm>
          <a:prstGeom prst="roundRect">
            <a:avLst>
              <a:gd name="adj" fmla="val 4138"/>
            </a:avLst>
          </a:prstGeom>
          <a:solidFill>
            <a:srgbClr val="071A2B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32688" y="218541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Compliance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932688" y="2624328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Φόροι • ΦΠΑ • myDATA • OSS/IOSS • payroll • ΓΕΜΗ</a:t>
            </a:r>
            <a:endParaRPr lang="en-US" sz="840" dirty="0"/>
          </a:p>
        </p:txBody>
      </p:sp>
      <p:sp>
        <p:nvSpPr>
          <p:cNvPr id="13" name="Shape 9"/>
          <p:cNvSpPr/>
          <p:nvPr/>
        </p:nvSpPr>
        <p:spPr>
          <a:xfrm>
            <a:off x="4297680" y="1965960"/>
            <a:ext cx="2971800" cy="1325880"/>
          </a:xfrm>
          <a:prstGeom prst="roundRect">
            <a:avLst>
              <a:gd name="adj" fmla="val 4138"/>
            </a:avLst>
          </a:prstGeom>
          <a:solidFill>
            <a:srgbClr val="071A2B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498848" y="218541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Reporting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4498848" y="2624328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Monthly finance pack • KPIs • open items • action list</a:t>
            </a:r>
            <a:endParaRPr lang="en-US" sz="840" dirty="0"/>
          </a:p>
        </p:txBody>
      </p:sp>
      <p:sp>
        <p:nvSpPr>
          <p:cNvPr id="16" name="Shape 12"/>
          <p:cNvSpPr/>
          <p:nvPr/>
        </p:nvSpPr>
        <p:spPr>
          <a:xfrm>
            <a:off x="7863840" y="1965960"/>
            <a:ext cx="2971800" cy="1325880"/>
          </a:xfrm>
          <a:prstGeom prst="roundRect">
            <a:avLst>
              <a:gd name="adj" fmla="val 4138"/>
            </a:avLst>
          </a:prstGeom>
          <a:solidFill>
            <a:srgbClr val="071A2B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8065008" y="218541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Cash-flow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8065008" y="2624328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Ρευστότητα • εισπράξεις • πληρωμές • ανάγκες</a:t>
            </a:r>
            <a:endParaRPr lang="en-US" sz="840" dirty="0"/>
          </a:p>
        </p:txBody>
      </p:sp>
      <p:sp>
        <p:nvSpPr>
          <p:cNvPr id="19" name="Shape 15"/>
          <p:cNvSpPr/>
          <p:nvPr/>
        </p:nvSpPr>
        <p:spPr>
          <a:xfrm>
            <a:off x="731520" y="3931920"/>
            <a:ext cx="2971800" cy="1325880"/>
          </a:xfrm>
          <a:prstGeom prst="roundRect">
            <a:avLst>
              <a:gd name="adj" fmla="val 4138"/>
            </a:avLst>
          </a:prstGeom>
          <a:solidFill>
            <a:srgbClr val="071A2B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32688" y="415137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Monthly closing</a:t>
            </a:r>
            <a:endParaRPr lang="en-US" sz="1500" dirty="0"/>
          </a:p>
        </p:txBody>
      </p:sp>
      <p:sp>
        <p:nvSpPr>
          <p:cNvPr id="21" name="Text 17"/>
          <p:cNvSpPr/>
          <p:nvPr/>
        </p:nvSpPr>
        <p:spPr>
          <a:xfrm>
            <a:off x="932688" y="4590288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Συμφωνίες • αρχεία • εκκρεμότητες • reporting calendar</a:t>
            </a:r>
            <a:endParaRPr lang="en-US" sz="840" dirty="0"/>
          </a:p>
        </p:txBody>
      </p:sp>
      <p:sp>
        <p:nvSpPr>
          <p:cNvPr id="22" name="Shape 18"/>
          <p:cNvSpPr/>
          <p:nvPr/>
        </p:nvSpPr>
        <p:spPr>
          <a:xfrm>
            <a:off x="4297680" y="3931920"/>
            <a:ext cx="2971800" cy="1325880"/>
          </a:xfrm>
          <a:prstGeom prst="roundRect">
            <a:avLst>
              <a:gd name="adj" fmla="val 4138"/>
            </a:avLst>
          </a:prstGeom>
          <a:solidFill>
            <a:srgbClr val="071A2B">
              <a:alpha val="95000"/>
            </a:srgbClr>
          </a:solidFill>
          <a:ln w="12700">
            <a:solidFill>
              <a:srgbClr val="D8B15B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4498848" y="415137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D8B15B"/>
                </a:solidFill>
              </a:rPr>
              <a:t>Readiness</a:t>
            </a:r>
            <a:endParaRPr lang="en-US" sz="1500" dirty="0"/>
          </a:p>
        </p:txBody>
      </p:sp>
      <p:sp>
        <p:nvSpPr>
          <p:cNvPr id="24" name="Text 20"/>
          <p:cNvSpPr/>
          <p:nvPr/>
        </p:nvSpPr>
        <p:spPr>
          <a:xfrm>
            <a:off x="4498848" y="4590288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Funding • investment • ESG • M&amp;A • cross-border</a:t>
            </a:r>
            <a:endParaRPr lang="en-US" sz="840" dirty="0"/>
          </a:p>
        </p:txBody>
      </p:sp>
      <p:sp>
        <p:nvSpPr>
          <p:cNvPr id="25" name="Shape 21"/>
          <p:cNvSpPr/>
          <p:nvPr/>
        </p:nvSpPr>
        <p:spPr>
          <a:xfrm>
            <a:off x="7863840" y="3931920"/>
            <a:ext cx="2971800" cy="1325880"/>
          </a:xfrm>
          <a:prstGeom prst="roundRect">
            <a:avLst>
              <a:gd name="adj" fmla="val 4138"/>
            </a:avLst>
          </a:prstGeom>
          <a:solidFill>
            <a:srgbClr val="071A2B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8065008" y="415137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Decision support</a:t>
            </a:r>
            <a:endParaRPr lang="en-US" sz="1500" dirty="0"/>
          </a:p>
        </p:txBody>
      </p:sp>
      <p:sp>
        <p:nvSpPr>
          <p:cNvPr id="27" name="Text 23"/>
          <p:cNvSpPr/>
          <p:nvPr/>
        </p:nvSpPr>
        <p:spPr>
          <a:xfrm>
            <a:off x="8065008" y="4590288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Decision memos • σενάρια • risk points • εισηγήσεις</a:t>
            </a:r>
            <a:endParaRPr lang="en-US" sz="840" dirty="0"/>
          </a:p>
        </p:txBody>
      </p:sp>
      <p:sp>
        <p:nvSpPr>
          <p:cNvPr id="28" name="Text 24"/>
          <p:cNvSpPr/>
          <p:nvPr/>
        </p:nvSpPr>
        <p:spPr>
          <a:xfrm>
            <a:off x="1828800" y="5715000"/>
            <a:ext cx="8503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8B15B"/>
                </a:solidFill>
              </a:rPr>
              <a:t>Από το “τι έγινε” στο “τι έρχεται” και “ποια είναι η επόμενη κίνηση”.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" y="438912"/>
            <a:ext cx="960120" cy="3108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58200" y="502920"/>
            <a:ext cx="2971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b="1" dirty="0">
                <a:solidFill>
                  <a:srgbClr val="D8B1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BUSINESS DIAGNOSTIC</a:t>
            </a:r>
            <a:endParaRPr lang="en-US" sz="750" dirty="0"/>
          </a:p>
        </p:txBody>
      </p:sp>
      <p:sp>
        <p:nvSpPr>
          <p:cNvPr id="4" name="Shape 1"/>
          <p:cNvSpPr/>
          <p:nvPr/>
        </p:nvSpPr>
        <p:spPr>
          <a:xfrm>
            <a:off x="594360" y="6364224"/>
            <a:ext cx="11018520" cy="0"/>
          </a:xfrm>
          <a:prstGeom prst="line">
            <a:avLst/>
          </a:prstGeom>
          <a:noFill/>
          <a:ln w="10160">
            <a:solidFill>
              <a:srgbClr val="2D5E8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" name="Text 2"/>
          <p:cNvSpPr/>
          <p:nvPr/>
        </p:nvSpPr>
        <p:spPr>
          <a:xfrm>
            <a:off x="594360" y="6556248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www.loomaconsulting.com</a:t>
            </a:r>
            <a:endParaRPr lang="en-US" sz="700" dirty="0"/>
          </a:p>
        </p:txBody>
      </p:sp>
      <p:sp>
        <p:nvSpPr>
          <p:cNvPr id="6" name="Text 3"/>
          <p:cNvSpPr/>
          <p:nvPr/>
        </p:nvSpPr>
        <p:spPr>
          <a:xfrm>
            <a:off x="11301984" y="653796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04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594360" y="93268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Ξεκινήστε με ένα Looma Business Diagnostic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594360" y="1664208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8F1FA"/>
                </a:solidFill>
              </a:rPr>
              <a:t>Η πρακτική αφετηρία συνεργασίας για επιχειρήσεις που δεν είναι ακόμη βέβαιες τι χρειάζονται.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749808" y="2148840"/>
            <a:ext cx="3063240" cy="2148840"/>
          </a:xfrm>
          <a:prstGeom prst="roundRect">
            <a:avLst>
              <a:gd name="adj" fmla="val 2553"/>
            </a:avLst>
          </a:prstGeom>
          <a:solidFill>
            <a:srgbClr val="0D2035">
              <a:alpha val="96000"/>
            </a:srgbClr>
          </a:solidFill>
          <a:ln w="12700">
            <a:solidFill>
              <a:srgbClr val="D8B15B"/>
            </a:solidFill>
            <a:prstDash val="solid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914400" y="2395728"/>
            <a:ext cx="502920" cy="502920"/>
          </a:xfrm>
          <a:prstGeom prst="ellipse">
            <a:avLst/>
          </a:prstGeom>
          <a:solidFill>
            <a:srgbClr val="061523"/>
          </a:solidFill>
          <a:ln w="25400">
            <a:solidFill>
              <a:srgbClr val="0069B7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914400" y="2560320"/>
            <a:ext cx="502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</a:rPr>
              <a:t>1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1554480" y="240487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  <a:defRPr>
                <a:solidFill>
                  <a:srgbClr val="FFFFFF"/>
                </a:solidFill>
              </a:defRPr>
            </a:pPr>
            <a:r>
              <a:rPr lang="en-US" sz="1500" b="1" dirty="0">
                <a:solidFill>
                  <a:srgbClr val="FFFFFF"/>
                </a:solidFill>
              </a:rPr>
              <a:t>Χαρτογράφηση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987552" y="3063240"/>
            <a:ext cx="254203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E8F1FA"/>
                </a:solidFill>
              </a:rPr>
              <a:t>Οικονομική λειτουργία, υποχρεώσεις, εκκρεμότητες, reporting, cash-flow και ανάγκες χρηματοδότησης.</a:t>
            </a:r>
            <a:endParaRPr lang="en-US" sz="940" dirty="0"/>
          </a:p>
        </p:txBody>
      </p:sp>
      <p:sp>
        <p:nvSpPr>
          <p:cNvPr id="14" name="Shape 11"/>
          <p:cNvSpPr/>
          <p:nvPr/>
        </p:nvSpPr>
        <p:spPr>
          <a:xfrm>
            <a:off x="4480560" y="2148840"/>
            <a:ext cx="3063240" cy="2148840"/>
          </a:xfrm>
          <a:prstGeom prst="roundRect">
            <a:avLst>
              <a:gd name="adj" fmla="val 2553"/>
            </a:avLst>
          </a:prstGeom>
          <a:solidFill>
            <a:srgbClr val="0D2035">
              <a:alpha val="96000"/>
            </a:srgbClr>
          </a:solidFill>
          <a:ln w="12700">
            <a:solidFill>
              <a:srgbClr val="0069B7"/>
            </a:solidFill>
            <a:prstDash val="solid"/>
          </a:ln>
        </p:spPr>
        <p:txBody>
          <a:bodyPr/>
          <a:p/>
        </p:txBody>
      </p:sp>
      <p:sp>
        <p:nvSpPr>
          <p:cNvPr id="15" name="Shape 12"/>
          <p:cNvSpPr/>
          <p:nvPr/>
        </p:nvSpPr>
        <p:spPr>
          <a:xfrm>
            <a:off x="4645152" y="2395728"/>
            <a:ext cx="502920" cy="502920"/>
          </a:xfrm>
          <a:prstGeom prst="ellipse">
            <a:avLst/>
          </a:prstGeom>
          <a:solidFill>
            <a:srgbClr val="061523"/>
          </a:solidFill>
          <a:ln w="25400">
            <a:solidFill>
              <a:srgbClr val="0069B7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4645152" y="2560320"/>
            <a:ext cx="502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</a:rPr>
              <a:t>2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5285232" y="240487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Πρακτική επόμενη κίνηση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4718304" y="3063240"/>
            <a:ext cx="254203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E8F1FA"/>
                </a:solidFill>
              </a:rPr>
              <a:t>Δεν ξεκινάμε από πακέτο. Ξεκινάμε από το πού βρίσκεται σήμερα η επιχείρηση και τι χρειάζεται.</a:t>
            </a:r>
            <a:endParaRPr lang="en-US" sz="940" dirty="0"/>
          </a:p>
        </p:txBody>
      </p:sp>
      <p:sp>
        <p:nvSpPr>
          <p:cNvPr id="19" name="Shape 16"/>
          <p:cNvSpPr/>
          <p:nvPr/>
        </p:nvSpPr>
        <p:spPr>
          <a:xfrm>
            <a:off x="8211312" y="2148840"/>
            <a:ext cx="3063240" cy="2148840"/>
          </a:xfrm>
          <a:prstGeom prst="roundRect">
            <a:avLst>
              <a:gd name="adj" fmla="val 2553"/>
            </a:avLst>
          </a:prstGeom>
          <a:solidFill>
            <a:srgbClr val="0D2035">
              <a:alpha val="96000"/>
            </a:srgbClr>
          </a:solidFill>
          <a:ln w="12700">
            <a:solidFill>
              <a:srgbClr val="0069B7"/>
            </a:solidFill>
            <a:prstDash val="solid"/>
          </a:ln>
        </p:spPr>
        <p:txBody>
          <a:bodyPr/>
          <a:p/>
        </p:txBody>
      </p:sp>
      <p:sp>
        <p:nvSpPr>
          <p:cNvPr id="20" name="Shape 17"/>
          <p:cNvSpPr/>
          <p:nvPr/>
        </p:nvSpPr>
        <p:spPr>
          <a:xfrm>
            <a:off x="8375904" y="2395728"/>
            <a:ext cx="502920" cy="502920"/>
          </a:xfrm>
          <a:prstGeom prst="ellipse">
            <a:avLst/>
          </a:prstGeom>
          <a:solidFill>
            <a:srgbClr val="061523"/>
          </a:solidFill>
          <a:ln w="25400">
            <a:solidFill>
              <a:srgbClr val="0069B7"/>
            </a:solidFill>
            <a:prstDash val="solid"/>
          </a:ln>
        </p:spPr>
        <p:txBody>
          <a:bodyPr/>
          <a:p/>
        </p:txBody>
      </p:sp>
      <p:sp>
        <p:nvSpPr>
          <p:cNvPr id="21" name="Text 18"/>
          <p:cNvSpPr/>
          <p:nvPr/>
        </p:nvSpPr>
        <p:spPr>
          <a:xfrm>
            <a:off x="8375904" y="2560320"/>
            <a:ext cx="502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</a:rPr>
              <a:t>3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9015984" y="240487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Καθαρό scope συνεργασίας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8449056" y="3063240"/>
            <a:ext cx="254203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E8F1FA"/>
                </a:solidFill>
              </a:rPr>
              <a:t>Ongoing support, CFO-lite, finance setup, funding readiness, OSS/IOSS review ή advisory retainer.</a:t>
            </a:r>
            <a:endParaRPr lang="en-US" sz="940" dirty="0"/>
          </a:p>
        </p:txBody>
      </p:sp>
      <p:sp>
        <p:nvSpPr>
          <p:cNvPr id="24" name="Shape 21"/>
          <p:cNvSpPr/>
          <p:nvPr/>
        </p:nvSpPr>
        <p:spPr>
          <a:xfrm>
            <a:off x="1828800" y="4800600"/>
            <a:ext cx="8503920" cy="640080"/>
          </a:xfrm>
          <a:prstGeom prst="roundRect">
            <a:avLst>
              <a:gd name="adj" fmla="val 8571"/>
            </a:avLst>
          </a:prstGeom>
          <a:solidFill>
            <a:srgbClr val="0D2035">
              <a:alpha val="98000"/>
            </a:srgbClr>
          </a:solidFill>
          <a:ln w="10160">
            <a:solidFill>
              <a:srgbClr val="0069B7"/>
            </a:solidFill>
            <a:prstDash val="solid"/>
          </a:ln>
        </p:spPr>
        <p:txBody>
          <a:bodyPr/>
          <a:p/>
        </p:txBody>
      </p:sp>
      <p:sp>
        <p:nvSpPr>
          <p:cNvPr id="25" name="Text 22"/>
          <p:cNvSpPr/>
          <p:nvPr/>
        </p:nvSpPr>
        <p:spPr>
          <a:xfrm>
            <a:off x="1965960" y="5010912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Το Diagnostic οδηγεί στη σωστή μορφή συνεργασίας — όχι το αντίστροφο.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" y="438912"/>
            <a:ext cx="960120" cy="3108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58200" y="502920"/>
            <a:ext cx="2971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b="1" dirty="0">
                <a:solidFill>
                  <a:srgbClr val="D8B1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SERVICE ARCHITECTURE</a:t>
            </a:r>
            <a:endParaRPr lang="en-US" sz="750" dirty="0"/>
          </a:p>
        </p:txBody>
      </p:sp>
      <p:sp>
        <p:nvSpPr>
          <p:cNvPr id="4" name="Shape 1"/>
          <p:cNvSpPr/>
          <p:nvPr/>
        </p:nvSpPr>
        <p:spPr>
          <a:xfrm>
            <a:off x="594360" y="6364224"/>
            <a:ext cx="11018520" cy="0"/>
          </a:xfrm>
          <a:prstGeom prst="line">
            <a:avLst/>
          </a:prstGeom>
          <a:noFill/>
          <a:ln w="10160">
            <a:solidFill>
              <a:srgbClr val="2D5E8F">
                <a:alpha val="9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94360" y="6556248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www.loomaconsulting.com</a:t>
            </a:r>
            <a:endParaRPr lang="en-US" sz="700" dirty="0"/>
          </a:p>
        </p:txBody>
      </p:sp>
      <p:sp>
        <p:nvSpPr>
          <p:cNvPr id="6" name="Text 3"/>
          <p:cNvSpPr/>
          <p:nvPr/>
        </p:nvSpPr>
        <p:spPr>
          <a:xfrm>
            <a:off x="11301984" y="653796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05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594360" y="93268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 κατηγορίες υπηρεσιών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594360" y="1664208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8F1FA"/>
                </a:solidFill>
              </a:rPr>
              <a:t>Η ευελιξία της Looma χτίζεται πάνω σε καθαρή αρχιτεκτονική υπηρεσιών.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640080" y="1965960"/>
            <a:ext cx="2487168" cy="3310128"/>
          </a:xfrm>
          <a:prstGeom prst="roundRect">
            <a:avLst>
              <a:gd name="adj" fmla="val 2206"/>
            </a:avLst>
          </a:prstGeom>
          <a:solidFill>
            <a:srgbClr val="0D2035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04672" y="2194560"/>
            <a:ext cx="215798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Finance Operations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868680" y="3383280"/>
            <a:ext cx="2029968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Accounting &amp; tax compliance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VAT, myDATA &amp; OSS/IOSS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Payroll coordination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Corporate compliance &amp; secretariat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Monthly finance pack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Monthly closing process</a:t>
            </a:r>
            <a:endParaRPr lang="en-US" sz="870" dirty="0"/>
          </a:p>
        </p:txBody>
      </p:sp>
      <p:sp>
        <p:nvSpPr>
          <p:cNvPr id="12" name="Shape 9"/>
          <p:cNvSpPr/>
          <p:nvPr/>
        </p:nvSpPr>
        <p:spPr>
          <a:xfrm>
            <a:off x="3401568" y="1965960"/>
            <a:ext cx="2487168" cy="3310128"/>
          </a:xfrm>
          <a:prstGeom prst="roundRect">
            <a:avLst>
              <a:gd name="adj" fmla="val 2206"/>
            </a:avLst>
          </a:prstGeom>
          <a:solidFill>
            <a:srgbClr val="0D2035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566160" y="2194560"/>
            <a:ext cx="215798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CFO-lite &amp; Reporting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3630168" y="3383280"/>
            <a:ext cx="2029968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Management reporting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Cash-flow monitoring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Budgeting &amp; forecasting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Profitability &amp; pricing review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Finance function setup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Basic controls &amp; approval flows</a:t>
            </a:r>
            <a:endParaRPr lang="en-US" sz="870" dirty="0"/>
          </a:p>
        </p:txBody>
      </p:sp>
      <p:sp>
        <p:nvSpPr>
          <p:cNvPr id="15" name="Shape 12"/>
          <p:cNvSpPr/>
          <p:nvPr/>
        </p:nvSpPr>
        <p:spPr>
          <a:xfrm>
            <a:off x="6163056" y="1965960"/>
            <a:ext cx="2487168" cy="3310128"/>
          </a:xfrm>
          <a:prstGeom prst="roundRect">
            <a:avLst>
              <a:gd name="adj" fmla="val 2206"/>
            </a:avLst>
          </a:prstGeom>
          <a:solidFill>
            <a:srgbClr val="0D2035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327648" y="2194560"/>
            <a:ext cx="215798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Funding &amp; Investment Readiness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6391656" y="3383280"/>
            <a:ext cx="2029968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Business plan &amp; financial model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Funding readiness pack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ΕΣΠΑ &amp; επιχορηγήσεις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Αναπτυξιακός Νόμος readiness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Bank / investor documentation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Data room &amp; documentation pack</a:t>
            </a:r>
            <a:endParaRPr lang="en-US" sz="870" dirty="0"/>
          </a:p>
        </p:txBody>
      </p:sp>
      <p:sp>
        <p:nvSpPr>
          <p:cNvPr id="18" name="Shape 15"/>
          <p:cNvSpPr/>
          <p:nvPr/>
        </p:nvSpPr>
        <p:spPr>
          <a:xfrm>
            <a:off x="8924544" y="1965960"/>
            <a:ext cx="2487168" cy="3310128"/>
          </a:xfrm>
          <a:prstGeom prst="roundRect">
            <a:avLst>
              <a:gd name="adj" fmla="val 2206"/>
            </a:avLst>
          </a:prstGeom>
          <a:solidFill>
            <a:srgbClr val="0D2035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089136" y="2194560"/>
            <a:ext cx="215798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Advisory, Cross-border &amp; Growth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9153144" y="3383280"/>
            <a:ext cx="2029968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Business Diagnostic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Cross-border &amp; digital commerce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Business in Greece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ESG / VSME readiness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M&amp;A readiness &amp; due diligence</a:t>
            </a:r>
            <a:endParaRPr lang="en-US" sz="870" dirty="0"/>
          </a:p>
          <a:p>
            <a:pPr indent="0" marL="0">
              <a:buNone/>
            </a:pPr>
            <a:r>
              <a:rPr lang="en-US" sz="870" dirty="0">
                <a:solidFill>
                  <a:srgbClr val="E8F1FA"/>
                </a:solidFill>
              </a:rPr>
              <a:t>Debt, obligations &amp; cash-flow review</a:t>
            </a:r>
            <a:endParaRPr lang="en-US" sz="8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looma_bg2_dark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438912"/>
            <a:ext cx="960120" cy="31089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458200" y="502920"/>
            <a:ext cx="2971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b="1" dirty="0">
                <a:solidFill>
                  <a:srgbClr val="D8B1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ADVISORY</a:t>
            </a:r>
            <a:endParaRPr lang="en-US" sz="750" dirty="0"/>
          </a:p>
        </p:txBody>
      </p:sp>
      <p:sp>
        <p:nvSpPr>
          <p:cNvPr id="5" name="Shape 1"/>
          <p:cNvSpPr/>
          <p:nvPr/>
        </p:nvSpPr>
        <p:spPr>
          <a:xfrm>
            <a:off x="594360" y="6364224"/>
            <a:ext cx="11018520" cy="0"/>
          </a:xfrm>
          <a:prstGeom prst="line">
            <a:avLst/>
          </a:prstGeom>
          <a:noFill/>
          <a:ln w="10160">
            <a:solidFill>
              <a:srgbClr val="2D5E8F">
                <a:alpha val="90000"/>
              </a:srgbClr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594360" y="6556248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www.loomaconsulting.com</a:t>
            </a:r>
            <a:endParaRPr lang="en-US" sz="700" dirty="0"/>
          </a:p>
        </p:txBody>
      </p:sp>
      <p:sp>
        <p:nvSpPr>
          <p:cNvPr id="7" name="Text 3"/>
          <p:cNvSpPr/>
          <p:nvPr/>
        </p:nvSpPr>
        <p:spPr>
          <a:xfrm>
            <a:off x="11301984" y="653796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06</a:t>
            </a:r>
            <a:endParaRPr lang="en-US" sz="700" dirty="0"/>
          </a:p>
        </p:txBody>
      </p:sp>
      <p:sp>
        <p:nvSpPr>
          <p:cNvPr id="8" name="Text 4"/>
          <p:cNvSpPr/>
          <p:nvPr/>
        </p:nvSpPr>
        <p:spPr>
          <a:xfrm>
            <a:off x="594360" y="93268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Advisory για χρηματοδότηση, επενδύσεις και ανάπτυξη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594360" y="1664208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8F1FA"/>
                </a:solidFill>
              </a:rPr>
              <a:t>Οικονομική τεκμηρίωση πριν από κρίσιμες αποφάσεις.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713232" y="2029968"/>
            <a:ext cx="10789920" cy="457200"/>
          </a:xfrm>
          <a:prstGeom prst="roundRect">
            <a:avLst>
              <a:gd name="adj" fmla="val 12000"/>
            </a:avLst>
          </a:prstGeom>
          <a:solidFill>
            <a:srgbClr val="071A2B">
              <a:alpha val="8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32688" y="2157984"/>
            <a:ext cx="2788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Funding &amp; Investment Radar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4160520" y="2157984"/>
            <a:ext cx="69494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10" dirty="0">
                <a:solidFill>
                  <a:srgbClr val="E8F1FA"/>
                </a:solidFill>
              </a:rPr>
              <a:t>ΕΣΠΑ • Αναπτυξιακός Νόμος • τράπεζες • Horizon Europe • export readiness</a:t>
            </a:r>
            <a:endParaRPr lang="en-US" sz="910" dirty="0"/>
          </a:p>
        </p:txBody>
      </p:sp>
      <p:sp>
        <p:nvSpPr>
          <p:cNvPr id="13" name="Shape 9"/>
          <p:cNvSpPr/>
          <p:nvPr/>
        </p:nvSpPr>
        <p:spPr>
          <a:xfrm>
            <a:off x="713232" y="2615184"/>
            <a:ext cx="10789920" cy="457200"/>
          </a:xfrm>
          <a:prstGeom prst="roundRect">
            <a:avLst>
              <a:gd name="adj" fmla="val 12000"/>
            </a:avLst>
          </a:prstGeom>
          <a:solidFill>
            <a:srgbClr val="071A2B">
              <a:alpha val="88000"/>
            </a:srgbClr>
          </a:solidFill>
          <a:ln w="7620">
            <a:solidFill>
              <a:srgbClr val="D8B15B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32688" y="2743200"/>
            <a:ext cx="2788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Investment Readiness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4160520" y="2743200"/>
            <a:ext cx="69494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10" dirty="0">
                <a:solidFill>
                  <a:srgbClr val="E8F1FA"/>
                </a:solidFill>
              </a:rPr>
              <a:t>Budget • assumptions • χρηματοδοτικές ανάγκες • supporting documentation</a:t>
            </a:r>
            <a:endParaRPr lang="en-US" sz="910" dirty="0"/>
          </a:p>
        </p:txBody>
      </p:sp>
      <p:sp>
        <p:nvSpPr>
          <p:cNvPr id="16" name="Shape 12"/>
          <p:cNvSpPr/>
          <p:nvPr/>
        </p:nvSpPr>
        <p:spPr>
          <a:xfrm>
            <a:off x="713232" y="3200400"/>
            <a:ext cx="10789920" cy="457200"/>
          </a:xfrm>
          <a:prstGeom prst="roundRect">
            <a:avLst>
              <a:gd name="adj" fmla="val 12000"/>
            </a:avLst>
          </a:prstGeom>
          <a:solidFill>
            <a:srgbClr val="071A2B">
              <a:alpha val="8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932688" y="3328416"/>
            <a:ext cx="2788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Data Room &amp; Documentation Pack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4160520" y="3328416"/>
            <a:ext cx="69494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10" dirty="0">
                <a:solidFill>
                  <a:srgbClr val="E8F1FA"/>
                </a:solidFill>
              </a:rPr>
              <a:t>Schedules • reports • forecasts • documentation για τράπεζες, επενδυτές ή due diligence</a:t>
            </a:r>
            <a:endParaRPr lang="en-US" sz="910" dirty="0"/>
          </a:p>
        </p:txBody>
      </p:sp>
      <p:sp>
        <p:nvSpPr>
          <p:cNvPr id="19" name="Shape 15"/>
          <p:cNvSpPr/>
          <p:nvPr/>
        </p:nvSpPr>
        <p:spPr>
          <a:xfrm>
            <a:off x="713232" y="3785616"/>
            <a:ext cx="10789920" cy="457200"/>
          </a:xfrm>
          <a:prstGeom prst="roundRect">
            <a:avLst>
              <a:gd name="adj" fmla="val 12000"/>
            </a:avLst>
          </a:prstGeom>
          <a:solidFill>
            <a:srgbClr val="071A2B">
              <a:alpha val="8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32688" y="3913632"/>
            <a:ext cx="2788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M&amp;A Readiness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4160520" y="3913632"/>
            <a:ext cx="69494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10" dirty="0">
                <a:solidFill>
                  <a:srgbClr val="E8F1FA"/>
                </a:solidFill>
              </a:rPr>
              <a:t>Financials • management pack • normalized results • data room preparation</a:t>
            </a:r>
            <a:endParaRPr lang="en-US" sz="910" dirty="0"/>
          </a:p>
        </p:txBody>
      </p:sp>
      <p:sp>
        <p:nvSpPr>
          <p:cNvPr id="22" name="Shape 18"/>
          <p:cNvSpPr/>
          <p:nvPr/>
        </p:nvSpPr>
        <p:spPr>
          <a:xfrm>
            <a:off x="713232" y="4370832"/>
            <a:ext cx="10789920" cy="457200"/>
          </a:xfrm>
          <a:prstGeom prst="roundRect">
            <a:avLst>
              <a:gd name="adj" fmla="val 12000"/>
            </a:avLst>
          </a:prstGeom>
          <a:solidFill>
            <a:srgbClr val="071A2B">
              <a:alpha val="8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932688" y="4498848"/>
            <a:ext cx="2788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ESG / VSME Readiness</a:t>
            </a:r>
            <a:endParaRPr lang="en-US" sz="1050" dirty="0"/>
          </a:p>
        </p:txBody>
      </p:sp>
      <p:sp>
        <p:nvSpPr>
          <p:cNvPr id="24" name="Text 20"/>
          <p:cNvSpPr/>
          <p:nvPr/>
        </p:nvSpPr>
        <p:spPr>
          <a:xfrm>
            <a:off x="4160520" y="4498848"/>
            <a:ext cx="69494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10" dirty="0">
                <a:solidFill>
                  <a:srgbClr val="E8F1FA"/>
                </a:solidFill>
              </a:rPr>
              <a:t>Δεδομένα • πολιτικές • δείκτες • reporting requests</a:t>
            </a:r>
            <a:endParaRPr lang="en-US" sz="910" dirty="0"/>
          </a:p>
        </p:txBody>
      </p:sp>
      <p:sp>
        <p:nvSpPr>
          <p:cNvPr id="25" name="Shape 21"/>
          <p:cNvSpPr/>
          <p:nvPr/>
        </p:nvSpPr>
        <p:spPr>
          <a:xfrm>
            <a:off x="713232" y="4956048"/>
            <a:ext cx="10789920" cy="457200"/>
          </a:xfrm>
          <a:prstGeom prst="roundRect">
            <a:avLst>
              <a:gd name="adj" fmla="val 12000"/>
            </a:avLst>
          </a:prstGeom>
          <a:solidFill>
            <a:srgbClr val="071A2B">
              <a:alpha val="88000"/>
            </a:srgbClr>
          </a:solidFill>
          <a:ln w="7620">
            <a:solidFill>
              <a:srgbClr val="0069B7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932688" y="5084064"/>
            <a:ext cx="2788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Cross-border &amp; Digital Commerce</a:t>
            </a:r>
            <a:endParaRPr lang="en-US" sz="1050" dirty="0"/>
          </a:p>
        </p:txBody>
      </p:sp>
      <p:sp>
        <p:nvSpPr>
          <p:cNvPr id="27" name="Text 23"/>
          <p:cNvSpPr/>
          <p:nvPr/>
        </p:nvSpPr>
        <p:spPr>
          <a:xfrm>
            <a:off x="4160520" y="5084064"/>
            <a:ext cx="69494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10" dirty="0">
                <a:solidFill>
                  <a:srgbClr val="E8F1FA"/>
                </a:solidFill>
              </a:rPr>
              <a:t>VAT • OSS/IOSS • ξένοι πελάτες/προμηθευτές • Business in Greece</a:t>
            </a:r>
            <a:endParaRPr lang="en-US" sz="910" dirty="0"/>
          </a:p>
        </p:txBody>
      </p:sp>
      <p:sp>
        <p:nvSpPr>
          <p:cNvPr id="28" name="Text 24"/>
          <p:cNvSpPr/>
          <p:nvPr/>
        </p:nvSpPr>
        <p:spPr>
          <a:xfrm>
            <a:off x="1920240" y="571500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D8B15B"/>
                </a:solidFill>
              </a:rPr>
              <a:t>Δεν υποσχόμαστε εγκρίσεις ή συναλλαγές. Οργανώνουμε, τεκμηριώνουμε και προετοιμάζουμε.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" y="438912"/>
            <a:ext cx="960120" cy="3108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58200" y="502920"/>
            <a:ext cx="2971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b="1" dirty="0">
                <a:solidFill>
                  <a:srgbClr val="D8B1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COMMERCIAL MODEL</a:t>
            </a:r>
            <a:endParaRPr lang="en-US" sz="750" dirty="0"/>
          </a:p>
        </p:txBody>
      </p:sp>
      <p:sp>
        <p:nvSpPr>
          <p:cNvPr id="4" name="Shape 1"/>
          <p:cNvSpPr/>
          <p:nvPr/>
        </p:nvSpPr>
        <p:spPr>
          <a:xfrm>
            <a:off x="594360" y="6364224"/>
            <a:ext cx="11018520" cy="0"/>
          </a:xfrm>
          <a:prstGeom prst="line">
            <a:avLst/>
          </a:prstGeom>
          <a:noFill/>
          <a:ln w="10160">
            <a:solidFill>
              <a:srgbClr val="2D5E8F">
                <a:alpha val="9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94360" y="6556248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www.loomaconsulting.com</a:t>
            </a:r>
            <a:endParaRPr lang="en-US" sz="700" dirty="0"/>
          </a:p>
        </p:txBody>
      </p:sp>
      <p:sp>
        <p:nvSpPr>
          <p:cNvPr id="6" name="Text 3"/>
          <p:cNvSpPr/>
          <p:nvPr/>
        </p:nvSpPr>
        <p:spPr>
          <a:xfrm>
            <a:off x="11301984" y="653796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07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594360" y="93268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Πακέτα &amp; advisory αφετηρίες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594360" y="1664208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8F1FA"/>
                </a:solidFill>
              </a:rPr>
              <a:t>Ενδεικτικές τιμές — η τελική αμοιβή διαμορφώνεται μετά από scoping.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685800" y="2121408"/>
            <a:ext cx="2331720" cy="1691640"/>
          </a:xfrm>
          <a:prstGeom prst="roundRect">
            <a:avLst>
              <a:gd name="adj" fmla="val 3243"/>
            </a:avLst>
          </a:prstGeom>
          <a:solidFill>
            <a:srgbClr val="0D2035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86968" y="2286000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20" b="1" dirty="0">
                <a:solidFill>
                  <a:srgbClr val="FFFFFF"/>
                </a:solidFill>
              </a:rPr>
              <a:t>Looma Start</a:t>
            </a:r>
            <a:endParaRPr lang="en-US" sz="1320" dirty="0"/>
          </a:p>
        </p:txBody>
      </p:sp>
      <p:sp>
        <p:nvSpPr>
          <p:cNvPr id="11" name="Text 8"/>
          <p:cNvSpPr/>
          <p:nvPr/>
        </p:nvSpPr>
        <p:spPr>
          <a:xfrm>
            <a:off x="886968" y="2770632"/>
            <a:ext cx="1920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D8B15B"/>
                </a:solidFill>
              </a:rPr>
              <a:t>από €70 / μήνα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914400" y="3154680"/>
            <a:ext cx="1874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Βασική λογιστική και φορολογική παρακολούθηση.</a:t>
            </a:r>
            <a:endParaRPr lang="en-US" sz="840" dirty="0"/>
          </a:p>
        </p:txBody>
      </p:sp>
      <p:sp>
        <p:nvSpPr>
          <p:cNvPr id="13" name="Shape 10"/>
          <p:cNvSpPr/>
          <p:nvPr/>
        </p:nvSpPr>
        <p:spPr>
          <a:xfrm>
            <a:off x="3520440" y="2121408"/>
            <a:ext cx="2331720" cy="1691640"/>
          </a:xfrm>
          <a:prstGeom prst="roundRect">
            <a:avLst>
              <a:gd name="adj" fmla="val 3243"/>
            </a:avLst>
          </a:prstGeom>
          <a:solidFill>
            <a:srgbClr val="0D2035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721608" y="2286000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20" b="1" dirty="0">
                <a:solidFill>
                  <a:srgbClr val="FFFFFF"/>
                </a:solidFill>
              </a:rPr>
              <a:t>Looma Core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3721608" y="2770632"/>
            <a:ext cx="1920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D8B15B"/>
                </a:solidFill>
              </a:rPr>
              <a:t>από €180 / μήνα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3749040" y="3154680"/>
            <a:ext cx="1874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Πλήρης κύκλος, ΦΠΑ/myDATA, payroll και υποχρεώσεις.</a:t>
            </a:r>
            <a:endParaRPr lang="en-US" sz="840" dirty="0"/>
          </a:p>
        </p:txBody>
      </p:sp>
      <p:sp>
        <p:nvSpPr>
          <p:cNvPr id="17" name="Shape 14"/>
          <p:cNvSpPr/>
          <p:nvPr/>
        </p:nvSpPr>
        <p:spPr>
          <a:xfrm>
            <a:off x="6355080" y="2121408"/>
            <a:ext cx="2331720" cy="1691640"/>
          </a:xfrm>
          <a:prstGeom prst="roundRect">
            <a:avLst>
              <a:gd name="adj" fmla="val 3243"/>
            </a:avLst>
          </a:prstGeom>
          <a:solidFill>
            <a:srgbClr val="0D2035">
              <a:alpha val="95000"/>
            </a:srgbClr>
          </a:solidFill>
          <a:ln w="12700">
            <a:solidFill>
              <a:srgbClr val="D8B15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556248" y="2286000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20" b="1" dirty="0">
                <a:solidFill>
                  <a:srgbClr val="FFFFFF"/>
                </a:solidFill>
              </a:rPr>
              <a:t>Looma Growth</a:t>
            </a:r>
            <a:endParaRPr lang="en-US" sz="1320" dirty="0"/>
          </a:p>
        </p:txBody>
      </p:sp>
      <p:sp>
        <p:nvSpPr>
          <p:cNvPr id="19" name="Text 16"/>
          <p:cNvSpPr/>
          <p:nvPr/>
        </p:nvSpPr>
        <p:spPr>
          <a:xfrm>
            <a:off x="6556248" y="2770632"/>
            <a:ext cx="1920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D8B15B"/>
                </a:solidFill>
              </a:rPr>
              <a:t>από €400 / μήνα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6583680" y="3154680"/>
            <a:ext cx="1874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CFO-lite εικόνα, dashboards και μηνιαίο reporting.</a:t>
            </a:r>
            <a:endParaRPr lang="en-US" sz="840" dirty="0"/>
          </a:p>
        </p:txBody>
      </p:sp>
      <p:sp>
        <p:nvSpPr>
          <p:cNvPr id="21" name="Shape 18"/>
          <p:cNvSpPr/>
          <p:nvPr/>
        </p:nvSpPr>
        <p:spPr>
          <a:xfrm>
            <a:off x="9189720" y="2121408"/>
            <a:ext cx="2331720" cy="1691640"/>
          </a:xfrm>
          <a:prstGeom prst="roundRect">
            <a:avLst>
              <a:gd name="adj" fmla="val 3243"/>
            </a:avLst>
          </a:prstGeom>
          <a:solidFill>
            <a:srgbClr val="0D2035">
              <a:alpha val="95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9390888" y="2286000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20" b="1" dirty="0">
                <a:solidFill>
                  <a:srgbClr val="FFFFFF"/>
                </a:solidFill>
              </a:rPr>
              <a:t>Looma Prime</a:t>
            </a:r>
            <a:endParaRPr lang="en-US" sz="1320" dirty="0"/>
          </a:p>
        </p:txBody>
      </p:sp>
      <p:sp>
        <p:nvSpPr>
          <p:cNvPr id="23" name="Text 20"/>
          <p:cNvSpPr/>
          <p:nvPr/>
        </p:nvSpPr>
        <p:spPr>
          <a:xfrm>
            <a:off x="9390888" y="2770632"/>
            <a:ext cx="1920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D8B15B"/>
                </a:solidFill>
              </a:rPr>
              <a:t>από €600 / μήνα</a:t>
            </a:r>
            <a:endParaRPr lang="en-US" sz="1450" dirty="0"/>
          </a:p>
        </p:txBody>
      </p:sp>
      <p:sp>
        <p:nvSpPr>
          <p:cNvPr id="24" name="Text 21"/>
          <p:cNvSpPr/>
          <p:nvPr/>
        </p:nvSpPr>
        <p:spPr>
          <a:xfrm>
            <a:off x="9418320" y="3154680"/>
            <a:ext cx="1874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E8F1FA"/>
                </a:solidFill>
              </a:rPr>
              <a:t>Αυξημένη πολυπλοκότητα, cross-border ή e-commerce στοιχεία.</a:t>
            </a:r>
            <a:endParaRPr lang="en-US" sz="840" dirty="0"/>
          </a:p>
        </p:txBody>
      </p:sp>
      <p:sp>
        <p:nvSpPr>
          <p:cNvPr id="25" name="Shape 22"/>
          <p:cNvSpPr/>
          <p:nvPr/>
        </p:nvSpPr>
        <p:spPr>
          <a:xfrm>
            <a:off x="1143000" y="4407408"/>
            <a:ext cx="9921240" cy="868680"/>
          </a:xfrm>
          <a:prstGeom prst="roundRect">
            <a:avLst>
              <a:gd name="adj" fmla="val 6316"/>
            </a:avLst>
          </a:prstGeom>
          <a:solidFill>
            <a:srgbClr val="071A2B">
              <a:alpha val="97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1417320" y="4599432"/>
            <a:ext cx="2103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Advisory &amp; Special Projects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3611880" y="4562856"/>
            <a:ext cx="7040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90" dirty="0">
                <a:solidFill>
                  <a:srgbClr val="E8F1FA"/>
                </a:solidFill>
              </a:rPr>
              <a:t>Business Diagnostic από €250 • Business plan από €1.200 • Funding pack από €1.500 • Data room από €1.500 • Αναπτυξιακός Νόμος readiness από €2.500</a:t>
            </a:r>
            <a:endParaRPr lang="en-US" sz="890" dirty="0"/>
          </a:p>
        </p:txBody>
      </p:sp>
      <p:sp>
        <p:nvSpPr>
          <p:cNvPr id="28" name="Text 25"/>
          <p:cNvSpPr/>
          <p:nvPr/>
        </p:nvSpPr>
        <p:spPr>
          <a:xfrm>
            <a:off x="5120640" y="5047488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A9BED4"/>
                </a:solidFill>
              </a:rPr>
              <a:t>+ ΦΠΑ όπου εφαρμόζεται</a:t>
            </a:r>
            <a:endParaRPr lang="en-US" sz="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" y="438912"/>
            <a:ext cx="960120" cy="3108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58200" y="502920"/>
            <a:ext cx="2971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b="1" dirty="0">
                <a:solidFill>
                  <a:srgbClr val="D8B1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WE WORK</a:t>
            </a:r>
            <a:endParaRPr lang="en-US" sz="750" dirty="0"/>
          </a:p>
        </p:txBody>
      </p:sp>
      <p:sp>
        <p:nvSpPr>
          <p:cNvPr id="4" name="Shape 1"/>
          <p:cNvSpPr/>
          <p:nvPr/>
        </p:nvSpPr>
        <p:spPr>
          <a:xfrm>
            <a:off x="594360" y="6364224"/>
            <a:ext cx="11018520" cy="0"/>
          </a:xfrm>
          <a:prstGeom prst="line">
            <a:avLst/>
          </a:prstGeom>
          <a:noFill/>
          <a:ln w="10160">
            <a:solidFill>
              <a:srgbClr val="2D5E8F">
                <a:alpha val="9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94360" y="6556248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www.loomaconsulting.com</a:t>
            </a:r>
            <a:endParaRPr lang="en-US" sz="700" dirty="0"/>
          </a:p>
        </p:txBody>
      </p:sp>
      <p:sp>
        <p:nvSpPr>
          <p:cNvPr id="6" name="Text 3"/>
          <p:cNvSpPr/>
          <p:nvPr/>
        </p:nvSpPr>
        <p:spPr>
          <a:xfrm>
            <a:off x="11301984" y="653796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A9BED4"/>
                </a:solidFill>
              </a:rPr>
              <a:t>08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594360" y="93268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Πώς ξεκινά η συνεργασία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594360" y="1664208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8F1FA"/>
                </a:solidFill>
              </a:rPr>
              <a:t>Οι πρώτες 30 ημέρες αφιερώνονται στη χαρτογράφηση, στις προτεραιότητες και στον μηνιαίο ρυθμό συνεργασίας.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1417320" y="2212848"/>
            <a:ext cx="566928" cy="566928"/>
          </a:xfrm>
          <a:prstGeom prst="ellipse">
            <a:avLst/>
          </a:prstGeom>
          <a:solidFill>
            <a:srgbClr val="061523"/>
          </a:solidFill>
          <a:ln w="34925">
            <a:solidFill>
              <a:srgbClr val="0069B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417320" y="2386584"/>
            <a:ext cx="566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1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2075688" y="2496312"/>
            <a:ext cx="2057400" cy="0"/>
          </a:xfrm>
          <a:prstGeom prst="line">
            <a:avLst/>
          </a:prstGeom>
          <a:noFill/>
          <a:ln w="12700">
            <a:solidFill>
              <a:srgbClr val="2D5E8F"/>
            </a:solidFill>
            <a:prstDash val="solid"/>
            <a:headEnd type="none"/>
            <a:tailEnd type="triangle"/>
          </a:ln>
        </p:spPr>
      </p:sp>
      <p:sp>
        <p:nvSpPr>
          <p:cNvPr id="12" name="Shape 9"/>
          <p:cNvSpPr/>
          <p:nvPr/>
        </p:nvSpPr>
        <p:spPr>
          <a:xfrm>
            <a:off x="4160520" y="2212848"/>
            <a:ext cx="566928" cy="566928"/>
          </a:xfrm>
          <a:prstGeom prst="ellipse">
            <a:avLst/>
          </a:prstGeom>
          <a:solidFill>
            <a:srgbClr val="061523"/>
          </a:solidFill>
          <a:ln w="34925">
            <a:solidFill>
              <a:srgbClr val="0069B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160520" y="2386584"/>
            <a:ext cx="566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2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818888" y="2496312"/>
            <a:ext cx="2057400" cy="0"/>
          </a:xfrm>
          <a:prstGeom prst="line">
            <a:avLst/>
          </a:prstGeom>
          <a:noFill/>
          <a:ln w="12700">
            <a:solidFill>
              <a:srgbClr val="2D5E8F"/>
            </a:solidFill>
            <a:prstDash val="solid"/>
            <a:headEnd type="none"/>
            <a:tailEnd type="triangle"/>
          </a:ln>
        </p:spPr>
      </p:sp>
      <p:sp>
        <p:nvSpPr>
          <p:cNvPr id="15" name="Shape 12"/>
          <p:cNvSpPr/>
          <p:nvPr/>
        </p:nvSpPr>
        <p:spPr>
          <a:xfrm>
            <a:off x="6903720" y="2212848"/>
            <a:ext cx="566928" cy="566928"/>
          </a:xfrm>
          <a:prstGeom prst="ellipse">
            <a:avLst/>
          </a:prstGeom>
          <a:solidFill>
            <a:srgbClr val="061523"/>
          </a:solidFill>
          <a:ln w="34925">
            <a:solidFill>
              <a:srgbClr val="0069B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903720" y="2386584"/>
            <a:ext cx="566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3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7562088" y="2496312"/>
            <a:ext cx="2057400" cy="0"/>
          </a:xfrm>
          <a:prstGeom prst="line">
            <a:avLst/>
          </a:prstGeom>
          <a:noFill/>
          <a:ln w="12700">
            <a:solidFill>
              <a:srgbClr val="2D5E8F"/>
            </a:solidFill>
            <a:prstDash val="solid"/>
            <a:headEnd type="none"/>
            <a:tailEnd type="triangle"/>
          </a:ln>
        </p:spPr>
      </p:sp>
      <p:sp>
        <p:nvSpPr>
          <p:cNvPr id="18" name="Shape 15"/>
          <p:cNvSpPr/>
          <p:nvPr/>
        </p:nvSpPr>
        <p:spPr>
          <a:xfrm>
            <a:off x="9646920" y="2212848"/>
            <a:ext cx="566928" cy="566928"/>
          </a:xfrm>
          <a:prstGeom prst="ellipse">
            <a:avLst/>
          </a:prstGeom>
          <a:solidFill>
            <a:srgbClr val="061523"/>
          </a:solidFill>
          <a:ln w="34925">
            <a:solidFill>
              <a:srgbClr val="0069B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646920" y="2386584"/>
            <a:ext cx="566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4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1344168" y="3035808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D8B15B"/>
                </a:solidFill>
              </a:rPr>
              <a:t>Week 1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868680" y="3520440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Συλλογή στοιχείων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868680" y="4370832"/>
            <a:ext cx="2057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70" dirty="0">
                <a:solidFill>
                  <a:srgbClr val="E8F1FA"/>
                </a:solidFill>
              </a:rPr>
              <a:t>Βασικά εταιρικά, λογιστικά, φορολογικά και οικονομικά στοιχεία.</a:t>
            </a:r>
            <a:endParaRPr lang="en-US" sz="770" dirty="0"/>
          </a:p>
        </p:txBody>
      </p:sp>
      <p:sp>
        <p:nvSpPr>
          <p:cNvPr id="23" name="Text 20"/>
          <p:cNvSpPr/>
          <p:nvPr/>
        </p:nvSpPr>
        <p:spPr>
          <a:xfrm>
            <a:off x="4087368" y="3035808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D8B15B"/>
                </a:solidFill>
              </a:rPr>
              <a:t>Week 2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3611880" y="3520440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Αρχικό review</a:t>
            </a:r>
            <a:endParaRPr lang="en-US" sz="1250" dirty="0"/>
          </a:p>
        </p:txBody>
      </p:sp>
      <p:sp>
        <p:nvSpPr>
          <p:cNvPr id="25" name="Text 22"/>
          <p:cNvSpPr/>
          <p:nvPr/>
        </p:nvSpPr>
        <p:spPr>
          <a:xfrm>
            <a:off x="3611880" y="4370832"/>
            <a:ext cx="2057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70" dirty="0">
                <a:solidFill>
                  <a:srgbClr val="E8F1FA"/>
                </a:solidFill>
              </a:rPr>
              <a:t>Υποχρεώσεις, διαδικασίες, κίνδυνοι, εκκρεμότητες και διαθέσιμα δεδομένα.</a:t>
            </a:r>
            <a:endParaRPr lang="en-US" sz="770" dirty="0"/>
          </a:p>
        </p:txBody>
      </p:sp>
      <p:sp>
        <p:nvSpPr>
          <p:cNvPr id="26" name="Text 23"/>
          <p:cNvSpPr/>
          <p:nvPr/>
        </p:nvSpPr>
        <p:spPr>
          <a:xfrm>
            <a:off x="6830568" y="3035808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D8B15B"/>
                </a:solidFill>
              </a:rPr>
              <a:t>Week 3</a:t>
            </a:r>
            <a:endParaRPr lang="en-US" sz="820" dirty="0"/>
          </a:p>
        </p:txBody>
      </p:sp>
      <p:sp>
        <p:nvSpPr>
          <p:cNvPr id="27" name="Text 24"/>
          <p:cNvSpPr/>
          <p:nvPr/>
        </p:nvSpPr>
        <p:spPr>
          <a:xfrm>
            <a:off x="6355080" y="3520440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Priorities &amp; action list</a:t>
            </a:r>
            <a:endParaRPr lang="en-US" sz="1250" dirty="0"/>
          </a:p>
        </p:txBody>
      </p:sp>
      <p:sp>
        <p:nvSpPr>
          <p:cNvPr id="28" name="Text 25"/>
          <p:cNvSpPr/>
          <p:nvPr/>
        </p:nvSpPr>
        <p:spPr>
          <a:xfrm>
            <a:off x="6355080" y="4370832"/>
            <a:ext cx="2057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70" dirty="0">
                <a:solidFill>
                  <a:srgbClr val="E8F1FA"/>
                </a:solidFill>
              </a:rPr>
              <a:t>Άμεσες ενέργειες, ανοιχτά θέματα, προθεσμίες και αποφάσεις.</a:t>
            </a:r>
            <a:endParaRPr lang="en-US" sz="770" dirty="0"/>
          </a:p>
        </p:txBody>
      </p:sp>
      <p:sp>
        <p:nvSpPr>
          <p:cNvPr id="29" name="Text 26"/>
          <p:cNvSpPr/>
          <p:nvPr/>
        </p:nvSpPr>
        <p:spPr>
          <a:xfrm>
            <a:off x="9573768" y="3035808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D8B15B"/>
                </a:solidFill>
              </a:rPr>
              <a:t>Week 4</a:t>
            </a:r>
            <a:endParaRPr lang="en-US" sz="820" dirty="0"/>
          </a:p>
        </p:txBody>
      </p:sp>
      <p:sp>
        <p:nvSpPr>
          <p:cNvPr id="30" name="Text 27"/>
          <p:cNvSpPr/>
          <p:nvPr/>
        </p:nvSpPr>
        <p:spPr>
          <a:xfrm>
            <a:off x="9098280" y="3520440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Monthly operating rhythm</a:t>
            </a:r>
            <a:endParaRPr lang="en-US" sz="1250" dirty="0"/>
          </a:p>
        </p:txBody>
      </p:sp>
      <p:sp>
        <p:nvSpPr>
          <p:cNvPr id="31" name="Text 28"/>
          <p:cNvSpPr/>
          <p:nvPr/>
        </p:nvSpPr>
        <p:spPr>
          <a:xfrm>
            <a:off x="9098280" y="4370832"/>
            <a:ext cx="2057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70" dirty="0">
                <a:solidFill>
                  <a:srgbClr val="E8F1FA"/>
                </a:solidFill>
              </a:rPr>
              <a:t>Reporting, open items, deadlines, επικοινωνία και action points.</a:t>
            </a:r>
            <a:endParaRPr lang="en-US" sz="770" dirty="0"/>
          </a:p>
        </p:txBody>
      </p:sp>
      <p:sp>
        <p:nvSpPr>
          <p:cNvPr id="32" name="Shape 29"/>
          <p:cNvSpPr/>
          <p:nvPr/>
        </p:nvSpPr>
        <p:spPr>
          <a:xfrm>
            <a:off x="2148840" y="5349240"/>
            <a:ext cx="7909560" cy="585216"/>
          </a:xfrm>
          <a:prstGeom prst="roundRect">
            <a:avLst>
              <a:gd name="adj" fmla="val 9375"/>
            </a:avLst>
          </a:prstGeom>
          <a:solidFill>
            <a:srgbClr val="0D2035">
              <a:alpha val="97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2240280" y="5559552"/>
            <a:ext cx="7726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Ευέλικτη συνεργασία. Δομημένη εκτέλεση.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6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looma_bg1_dark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user-UsOnqODRCUPbD1Z8mC43mdOz/6cea81688ad543a6bc09e31df5959fe0/mnt/data/looma_logo_s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594360"/>
            <a:ext cx="1170432" cy="38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94360" y="141732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</a:rPr>
              <a:t>Ας δούμε τι χρειάζεται η επιχείρησή σας.</a:t>
            </a:r>
            <a:endParaRPr lang="en-US" sz="2700" dirty="0"/>
          </a:p>
        </p:txBody>
      </p:sp>
      <p:sp>
        <p:nvSpPr>
          <p:cNvPr id="5" name="Text 1"/>
          <p:cNvSpPr/>
          <p:nvPr/>
        </p:nvSpPr>
        <p:spPr>
          <a:xfrm>
            <a:off x="594360" y="2057400"/>
            <a:ext cx="6949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E8F1FA"/>
                </a:solidFill>
              </a:rPr>
              <a:t>Ξεκινήστε με Business Diagnostic για να χαρτογραφήσουμε ανάγκες, εκκρεμότητες, reporting, ρευστότητα και την πιο πρακτική επόμενη κίνηση.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594360" y="3154680"/>
            <a:ext cx="5669280" cy="960120"/>
          </a:xfrm>
          <a:prstGeom prst="roundRect">
            <a:avLst>
              <a:gd name="adj" fmla="val 5714"/>
            </a:avLst>
          </a:prstGeom>
          <a:solidFill>
            <a:srgbClr val="0D2035">
              <a:alpha val="97000"/>
            </a:srgbClr>
          </a:solidFill>
          <a:ln w="12700">
            <a:solidFill>
              <a:srgbClr val="0069B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68680" y="338328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0" b="1" dirty="0">
                <a:solidFill>
                  <a:srgbClr val="FFFFFF"/>
                </a:solidFill>
              </a:rPr>
              <a:t>Η Looma οργανώνει την οικονομική λειτουργία της επιχείρησής σας, ώστε να έχετε καθαρή εικόνα, έλεγχο υποχρεώσεων και καλύτερα δεδομένα για αποφάσεις χρηματοδότησης, επενδυτικής ετοιμότητας και ανάπτυξης.</a:t>
            </a:r>
            <a:endParaRPr lang="en-US" sz="1180" dirty="0"/>
          </a:p>
        </p:txBody>
      </p:sp>
      <p:sp>
        <p:nvSpPr>
          <p:cNvPr id="8" name="Text 4"/>
          <p:cNvSpPr/>
          <p:nvPr/>
        </p:nvSpPr>
        <p:spPr>
          <a:xfrm>
            <a:off x="594360" y="4800600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LOOMA CONSULTING ΜΟΝΟΠΡΟΣΩΠΗ Ι.Κ.Ε.</a:t>
            </a:r>
            <a:endParaRPr lang="en-US" sz="1250" dirty="0"/>
          </a:p>
        </p:txBody>
      </p:sp>
      <p:sp>
        <p:nvSpPr>
          <p:cNvPr id="9" name="Text 5"/>
          <p:cNvSpPr/>
          <p:nvPr/>
        </p:nvSpPr>
        <p:spPr>
          <a:xfrm>
            <a:off x="594360" y="5230368"/>
            <a:ext cx="5303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E8F1FA"/>
                </a:solidFill>
              </a:rPr>
              <a:t>Αρριανού 2, 116 35 Αθήνα</a:t>
            </a:r>
            <a:endParaRPr lang="en-US" sz="860" dirty="0"/>
          </a:p>
          <a:p>
            <a:pPr indent="0" marL="0">
              <a:buNone/>
            </a:pPr>
            <a:r>
              <a:rPr lang="en-US" sz="860" dirty="0">
                <a:solidFill>
                  <a:srgbClr val="E8F1FA"/>
                </a:solidFill>
              </a:rPr>
              <a:t>Γ.Ε.ΜΗ.: 186735803000 • Α.Φ.Μ.: 802983095</a:t>
            </a:r>
            <a:endParaRPr lang="en-US" sz="860" dirty="0"/>
          </a:p>
          <a:p>
            <a:pPr indent="0" marL="0">
              <a:buNone/>
            </a:pPr>
            <a:r>
              <a:rPr lang="en-US" sz="860" dirty="0">
                <a:solidFill>
                  <a:srgbClr val="E8F1FA"/>
                </a:solidFill>
              </a:rPr>
              <a:t>info@loomaconsulting.com • www.loomaconsulting.com</a:t>
            </a:r>
            <a:endParaRPr lang="en-US" sz="860" dirty="0"/>
          </a:p>
        </p:txBody>
      </p:sp>
      <p:sp>
        <p:nvSpPr>
          <p:cNvPr id="10" name="Text 6"/>
          <p:cNvSpPr/>
          <p:nvPr/>
        </p:nvSpPr>
        <p:spPr>
          <a:xfrm>
            <a:off x="8046720" y="521208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dirty="0">
                <a:solidFill>
                  <a:srgbClr val="D8B15B"/>
                </a:solidFill>
              </a:rPr>
              <a:t>Shaping Business Futures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6217920" y="5669280"/>
            <a:ext cx="4846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8F1FA"/>
                </a:solidFill>
              </a:rPr>
              <a:t>Compliance → Reporting → Decisions → Funding / Investment / ESG / M&amp;A / Growth</a:t>
            </a:r>
            <a:endParaRPr lang="en-US" sz="850" dirty="0"/>
          </a:p>
        </p:txBody>
      </p:sp>
      <p:sp>
        <p:nvSpPr>
          <p:cNvPr id="12" name="Text 8"/>
          <p:cNvSpPr/>
          <p:nvPr/>
        </p:nvSpPr>
        <p:spPr>
          <a:xfrm>
            <a:off x="594360" y="6437376"/>
            <a:ext cx="8961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650" dirty="0">
                <a:solidFill>
                  <a:srgbClr val="A9BED4"/>
                </a:solidFill>
              </a:rPr>
              <a:t>Το περιεχόμενο έχει ενημερωτικό χαρακτήρα και δεν αποτελεί εξατομικευμένη φορολογική, νομική, χρηματοδοτική, επενδυτική ή συναλλακτική συμβουλή.</a:t>
            </a:r>
            <a:endParaRPr lang="en-US" sz="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LOOMA CONSULTING ΜΟΝΟΠΡΟΣΩΠΗ Ι.Κ.Ε.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Looma Company Snapshot — Client Ready</dc:title>
  <dc:subject>Company Snapshot</dc:subject>
  <dc:creator>Looma Consulting</dc:creator>
  <cp:lastModifiedBy>Looma Consulting</cp:lastModifiedBy>
  <cp:revision>1</cp:revision>
  <dcterms:created xsi:type="dcterms:W3CDTF">2026-06-26T11:29:44Z</dcterms:created>
  <dcterms:modified xsi:type="dcterms:W3CDTF">2026-06-26T11:29:44Z</dcterms:modified>
</cp:coreProperties>
</file>