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715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5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502920"/>
            <a:ext cx="1920240" cy="65656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046720" y="137160"/>
            <a:ext cx="3566160" cy="3566160"/>
          </a:xfrm>
          <a:prstGeom prst="arc">
            <a:avLst/>
          </a:prstGeom>
          <a:noFill/>
          <a:ln w="15240">
            <a:solidFill>
              <a:srgbClr val="2F6CFF">
                <a:alpha val="6500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8915400" y="3977640"/>
            <a:ext cx="2331720" cy="2331720"/>
          </a:xfrm>
          <a:prstGeom prst="arc">
            <a:avLst/>
          </a:prstGeom>
          <a:noFill/>
          <a:ln w="12700">
            <a:solidFill>
              <a:srgbClr val="4EA1FF">
                <a:alpha val="4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94944" y="1965960"/>
            <a:ext cx="2148840" cy="310896"/>
          </a:xfrm>
          <a:prstGeom prst="roundRect">
            <a:avLst>
              <a:gd name="adj" fmla="val 23529"/>
            </a:avLst>
          </a:prstGeom>
          <a:solidFill>
            <a:srgbClr val="0D2A4B"/>
          </a:solidFill>
          <a:ln w="6350">
            <a:solidFill>
              <a:srgbClr val="1F487B">
                <a:alpha val="8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04672" y="2039112"/>
            <a:ext cx="1929384" cy="1097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ΕΤΑΙΡΙΚΗ ΠΑΡΟΥΣΙΑΣΗ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58368" y="2468880"/>
            <a:ext cx="658368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Οικονομική λειτουργία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με καθαρή εικόνα.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694944" y="4251960"/>
            <a:ext cx="585216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Accounting · Tax · Finance Operations · Advisory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94944" y="4773168"/>
            <a:ext cx="63093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Η Looma οργανώνει τη λογιστική, φορολογική και χρηματοοικονομική λειτουργία επιχειρήσεων που αναπτύσσονται.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94944" y="5916168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Clarity. Strategy. Growth.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17304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5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Πώς ξεκινά η συνεργασία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Από το πρώτο scoping μέχρι την υλοποίηση, η συνεργασία έχει συγκεκριμένη δομή.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777240" y="2057400"/>
            <a:ext cx="50292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841248" y="2532888"/>
            <a:ext cx="1920240" cy="0"/>
          </a:xfrm>
          <a:prstGeom prst="line">
            <a:avLst/>
          </a:prstGeom>
          <a:noFill/>
          <a:ln w="13970">
            <a:solidFill>
              <a:srgbClr val="2F6CF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28529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Αρχική συζήτηση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7240" y="3401568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Καταγράφουμε δραστηριότητα, ανάγκες, urgency και υφιστάμενη κατάσταση.</a:t>
            </a:r>
            <a:endParaRPr lang="en-US" sz="1080" dirty="0"/>
          </a:p>
        </p:txBody>
      </p:sp>
      <p:sp>
        <p:nvSpPr>
          <p:cNvPr id="9" name="Shape 6"/>
          <p:cNvSpPr/>
          <p:nvPr/>
        </p:nvSpPr>
        <p:spPr>
          <a:xfrm>
            <a:off x="2926080" y="3154680"/>
            <a:ext cx="274320" cy="274320"/>
          </a:xfrm>
          <a:prstGeom prst="chevron">
            <a:avLst/>
          </a:prstGeom>
          <a:solidFill>
            <a:srgbClr val="173A62"/>
          </a:solidFill>
          <a:ln w="12700">
            <a:solidFill>
              <a:srgbClr val="173A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593592" y="2057400"/>
            <a:ext cx="50292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3657600" y="2532888"/>
            <a:ext cx="1920240" cy="0"/>
          </a:xfrm>
          <a:prstGeom prst="line">
            <a:avLst/>
          </a:prstGeom>
          <a:noFill/>
          <a:ln w="13970">
            <a:solidFill>
              <a:srgbClr val="2F6C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593592" y="28529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Diagnostic / Scoping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3593592" y="3401568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Εξετάζουμε το πραγματικό εύρος εργασιών και τους κύριους κινδύνους.</a:t>
            </a:r>
            <a:endParaRPr lang="en-US" sz="1080" dirty="0"/>
          </a:p>
        </p:txBody>
      </p:sp>
      <p:sp>
        <p:nvSpPr>
          <p:cNvPr id="14" name="Shape 11"/>
          <p:cNvSpPr/>
          <p:nvPr/>
        </p:nvSpPr>
        <p:spPr>
          <a:xfrm>
            <a:off x="5742432" y="3154680"/>
            <a:ext cx="274320" cy="274320"/>
          </a:xfrm>
          <a:prstGeom prst="chevron">
            <a:avLst/>
          </a:prstGeom>
          <a:solidFill>
            <a:srgbClr val="173A62"/>
          </a:solidFill>
          <a:ln w="12700">
            <a:solidFill>
              <a:srgbClr val="173A6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9944" y="2057400"/>
            <a:ext cx="50292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473952" y="2532888"/>
            <a:ext cx="1920240" cy="0"/>
          </a:xfrm>
          <a:prstGeom prst="line">
            <a:avLst/>
          </a:prstGeom>
          <a:noFill/>
          <a:ln w="13970">
            <a:solidFill>
              <a:srgbClr val="2F6C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09944" y="28529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Πρόταση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6409944" y="3401568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Συμφωνούμε scope, παραδοτέα, ευθύνες, χρονοδιάγραμμα και αμοιβή.</a:t>
            </a:r>
            <a:endParaRPr lang="en-US" sz="1080" dirty="0"/>
          </a:p>
        </p:txBody>
      </p:sp>
      <p:sp>
        <p:nvSpPr>
          <p:cNvPr id="19" name="Shape 16"/>
          <p:cNvSpPr/>
          <p:nvPr/>
        </p:nvSpPr>
        <p:spPr>
          <a:xfrm>
            <a:off x="8558784" y="3154680"/>
            <a:ext cx="274320" cy="274320"/>
          </a:xfrm>
          <a:prstGeom prst="chevron">
            <a:avLst/>
          </a:prstGeom>
          <a:solidFill>
            <a:srgbClr val="173A62"/>
          </a:solidFill>
          <a:ln w="12700">
            <a:solidFill>
              <a:srgbClr val="173A6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226296" y="2057400"/>
            <a:ext cx="50292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9290304" y="2532888"/>
            <a:ext cx="1920240" cy="0"/>
          </a:xfrm>
          <a:prstGeom prst="line">
            <a:avLst/>
          </a:prstGeom>
          <a:noFill/>
          <a:ln w="13970">
            <a:solidFill>
              <a:srgbClr val="2F6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226296" y="28529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Onboarding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9226296" y="3401568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Οργανώνουμε πρόσβαση, αρχεία, διαδικασίες και ρυθμό συνεργασίας.</a:t>
            </a:r>
            <a:endParaRPr lang="en-US" sz="1080" dirty="0"/>
          </a:p>
        </p:txBody>
      </p:sp>
      <p:sp>
        <p:nvSpPr>
          <p:cNvPr id="24" name="Text 21"/>
          <p:cNvSpPr/>
          <p:nvPr/>
        </p:nvSpPr>
        <p:spPr>
          <a:xfrm>
            <a:off x="822960" y="5230368"/>
            <a:ext cx="905256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Κάθε συνεργασία ξεκινά με σαφήνεια: τι χρειάζεται, τι παραδίδεται, ποιος είναι υπεύθυνος και πότε ολοκληρώνεται.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17304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Τι παίρνει ο πελάτης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Όχι περισσότερα αρχεία. Καλύτερη οικονομική εικόνα και πρακτικά επόμενα βήματα.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731520" y="1920240"/>
            <a:ext cx="5074920" cy="12801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31520" y="1920240"/>
            <a:ext cx="91440" cy="1280160"/>
          </a:xfrm>
          <a:prstGeom prst="rect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51560" y="2148840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Καθαρή συμμόρφωση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051560" y="2587752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Λογιστική, φορολογικές υποχρεώσεις, myDATA και ετήσιο κλείσιμο με διαδικασία.</a:t>
            </a:r>
            <a:endParaRPr lang="en-US" sz="1080" dirty="0"/>
          </a:p>
        </p:txBody>
      </p:sp>
      <p:sp>
        <p:nvSpPr>
          <p:cNvPr id="9" name="Shape 6"/>
          <p:cNvSpPr/>
          <p:nvPr/>
        </p:nvSpPr>
        <p:spPr>
          <a:xfrm>
            <a:off x="731520" y="3886200"/>
            <a:ext cx="5074920" cy="12801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3886200"/>
            <a:ext cx="91440" cy="1280160"/>
          </a:xfrm>
          <a:prstGeom prst="rect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51560" y="4114800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Management-ready πληροφορία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051560" y="4553712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Reports, cash-flow, KPIs και σχόλια που μπορούν να χρησιμοποιηθούν από τη διοίκηση.</a:t>
            </a:r>
            <a:endParaRPr lang="en-US" sz="1080" dirty="0"/>
          </a:p>
        </p:txBody>
      </p:sp>
      <p:sp>
        <p:nvSpPr>
          <p:cNvPr id="13" name="Shape 10"/>
          <p:cNvSpPr/>
          <p:nvPr/>
        </p:nvSpPr>
        <p:spPr>
          <a:xfrm>
            <a:off x="6355080" y="1920240"/>
            <a:ext cx="5074920" cy="12801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355080" y="1920240"/>
            <a:ext cx="91440" cy="1280160"/>
          </a:xfrm>
          <a:prstGeom prst="rect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75120" y="2148840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Μειωμένη έκπληξη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6675120" y="2587752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Τακτικός εντοπισμός κινδύνων, εκκρεμοτήτων και σημείων που θέλουν τεκμηρίωση.</a:t>
            </a:r>
            <a:endParaRPr lang="en-US" sz="1080" dirty="0"/>
          </a:p>
        </p:txBody>
      </p:sp>
      <p:sp>
        <p:nvSpPr>
          <p:cNvPr id="17" name="Shape 14"/>
          <p:cNvSpPr/>
          <p:nvPr/>
        </p:nvSpPr>
        <p:spPr>
          <a:xfrm>
            <a:off x="6355080" y="3886200"/>
            <a:ext cx="5074920" cy="12801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355080" y="3886200"/>
            <a:ext cx="91440" cy="1280160"/>
          </a:xfrm>
          <a:prstGeom prst="rect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675120" y="4114800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Readiness για την επόμενη φάση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6675120" y="4553712"/>
            <a:ext cx="402336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Χρηματοδότηση, έλεγχος, ανάπτυξη, cross-border ή αλλαγή λειτουργικού μοντέλου.</a:t>
            </a:r>
            <a:endParaRPr lang="en-US" sz="1080" dirty="0"/>
          </a:p>
        </p:txBody>
      </p:sp>
      <p:sp>
        <p:nvSpPr>
          <p:cNvPr id="21" name="Shape 18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15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548640"/>
            <a:ext cx="1920240" cy="65656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4944" y="1874520"/>
            <a:ext cx="676656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Ας οργανώσουμε την επόμενη φάση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της επιχείρησής σας.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731520" y="3337560"/>
            <a:ext cx="621792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Πείτε μας πού βρίσκεται σήμερα η επιχείρηση, ποιες ανάγκες έχουν προκύψει και τι θέλετε να πετύχετε. Η Looma θα προτείνει ένα σαφές επόμενο βήμα με συγκεκριμένο scope, παραδοτέα και τιμολόγηση.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7726680" y="1874520"/>
            <a:ext cx="3520440" cy="3200400"/>
          </a:xfrm>
          <a:prstGeom prst="roundRect">
            <a:avLst>
              <a:gd name="adj" fmla="val 4000"/>
            </a:avLst>
          </a:prstGeom>
          <a:solidFill>
            <a:srgbClr val="0B1E33"/>
          </a:solidFill>
          <a:ln w="10160">
            <a:solidFill>
              <a:srgbClr val="17304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046720" y="233172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Επικοινωνία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046720" y="2852928"/>
            <a:ext cx="2194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046720" y="3337560"/>
            <a:ext cx="2377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Clarity. Strategy. Growth.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8046720" y="3886200"/>
            <a:ext cx="2423160" cy="0"/>
          </a:xfrm>
          <a:prstGeom prst="line">
            <a:avLst/>
          </a:prstGeom>
          <a:noFill/>
          <a:ln w="12700">
            <a:solidFill>
              <a:srgbClr val="1A355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046720" y="416052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Accounting · Tax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Finance Operations · Advisory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17304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5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Γιατί υπάρχει η Looma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Το κενό ανάμεσα στη συμμόρφωση και την πραγματική οικονομική λειτουργία.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85800" y="1920240"/>
            <a:ext cx="3063240" cy="3291840"/>
          </a:xfrm>
          <a:prstGeom prst="roundRect">
            <a:avLst>
              <a:gd name="adj" fmla="val 4179"/>
            </a:avLst>
          </a:prstGeom>
          <a:solidFill>
            <a:srgbClr val="0B1E33"/>
          </a:solidFill>
          <a:ln w="10160">
            <a:solidFill>
              <a:srgbClr val="26384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526280" y="1920240"/>
            <a:ext cx="3063240" cy="3291840"/>
          </a:xfrm>
          <a:prstGeom prst="roundRect">
            <a:avLst>
              <a:gd name="adj" fmla="val 4179"/>
            </a:avLst>
          </a:prstGeom>
          <a:solidFill>
            <a:srgbClr val="0E2743"/>
          </a:solidFill>
          <a:ln w="10160">
            <a:solidFill>
              <a:srgbClr val="26384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366760" y="1920240"/>
            <a:ext cx="3063240" cy="3291840"/>
          </a:xfrm>
          <a:prstGeom prst="roundRect">
            <a:avLst>
              <a:gd name="adj" fmla="val 4179"/>
            </a:avLst>
          </a:prstGeom>
          <a:solidFill>
            <a:srgbClr val="0B1E33"/>
          </a:solidFill>
          <a:ln w="10160">
            <a:solidFill>
              <a:srgbClr val="26384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2267712"/>
            <a:ext cx="20116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ΠΑΡΑΔΟΣΙΑΚΟ ΛΟΓΙΣΤΗΡΙΟ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960120" y="2615184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Υποχρεώσεις, δηλώσεις και βιβλία.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960120" y="3483864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24712" y="3429000"/>
            <a:ext cx="221284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Έγκαιρες υποβολές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960120" y="3840480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124712" y="3785616"/>
            <a:ext cx="221284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Βασική τήρηση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960120" y="4197096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124712" y="4142232"/>
            <a:ext cx="221284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Περιορισμένη εικόνα διοίκησης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800600" y="2267712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ΤΟ ΚΕΝΟ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4800600" y="2615184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Τα δεδομένα υπάρχουν, αλλά δεν γίνονται αποφάσεις.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4800600" y="3639312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965192" y="3584448"/>
            <a:ext cx="202996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Μηνιαίο κλείσιμο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800600" y="3968496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965192" y="3913632"/>
            <a:ext cx="202996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Ταμειακές ροές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800600" y="4297680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965192" y="4242816"/>
            <a:ext cx="202996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Οικονομική πληροφόρηση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4800600" y="4626864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965192" y="4572000"/>
            <a:ext cx="202996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Φορολογική ετοιμότητα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8641080" y="2267712"/>
            <a:ext cx="20116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ΕΣΩΤΕΡΙΚΗ FINANCE ΟΜΑΔΑ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8641080" y="2615184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CFO, reporting και σχεδιασμός.</a:t>
            </a:r>
            <a:endParaRPr lang="en-US" sz="1800" dirty="0"/>
          </a:p>
        </p:txBody>
      </p:sp>
      <p:sp>
        <p:nvSpPr>
          <p:cNvPr id="28" name="Shape 25"/>
          <p:cNvSpPr/>
          <p:nvPr/>
        </p:nvSpPr>
        <p:spPr>
          <a:xfrm>
            <a:off x="8641080" y="3483864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805672" y="3429000"/>
            <a:ext cx="221284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Πιο ακριβό για μικρές εταιρείες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8641080" y="3840480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805672" y="3785616"/>
            <a:ext cx="221284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Απαιτεί ομάδα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8641080" y="4197096"/>
            <a:ext cx="64008" cy="64008"/>
          </a:xfrm>
          <a:prstGeom prst="ellipse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805672" y="4142232"/>
            <a:ext cx="2212848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Συχνά πρόωρο βήμα</a:t>
            </a:r>
            <a:endParaRPr lang="en-US" sz="1100" dirty="0"/>
          </a:p>
        </p:txBody>
      </p:sp>
      <p:sp>
        <p:nvSpPr>
          <p:cNvPr id="34" name="Shape 31"/>
          <p:cNvSpPr/>
          <p:nvPr/>
        </p:nvSpPr>
        <p:spPr>
          <a:xfrm>
            <a:off x="3840480" y="3200400"/>
            <a:ext cx="457200" cy="411480"/>
          </a:xfrm>
          <a:prstGeom prst="chevron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7680960" y="3200400"/>
            <a:ext cx="457200" cy="411480"/>
          </a:xfrm>
          <a:prstGeom prst="chevron">
            <a:avLst/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17304D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Η θέση της Looma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Boutique εξωτερική οικονομική λειτουργία για επιχειρήσεις που αναπτύσσονται.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0" y="6062472"/>
            <a:ext cx="12191695" cy="795528"/>
          </a:xfrm>
          <a:prstGeom prst="rect">
            <a:avLst/>
          </a:prstGeom>
          <a:solidFill>
            <a:srgbClr val="071525"/>
          </a:solidFill>
          <a:ln w="12700">
            <a:solidFill>
              <a:srgbClr val="07152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22960" y="2148840"/>
            <a:ext cx="1417320" cy="1417320"/>
          </a:xfrm>
          <a:prstGeom prst="roundRect">
            <a:avLst>
              <a:gd name="adj" fmla="val 11613"/>
            </a:avLst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41832" y="2697480"/>
            <a:ext cx="1179576" cy="2468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Accounting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2395728" y="2852928"/>
            <a:ext cx="822960" cy="0"/>
          </a:xfrm>
          <a:prstGeom prst="line">
            <a:avLst/>
          </a:prstGeom>
          <a:noFill/>
          <a:ln w="19050">
            <a:solidFill>
              <a:srgbClr val="2F6CFF"/>
            </a:solidFill>
            <a:prstDash val="solid"/>
            <a:headEnd type="none"/>
            <a:tailEnd type="triangle"/>
          </a:ln>
        </p:spPr>
      </p:sp>
      <p:sp>
        <p:nvSpPr>
          <p:cNvPr id="9" name="Shape 6"/>
          <p:cNvSpPr/>
          <p:nvPr/>
        </p:nvSpPr>
        <p:spPr>
          <a:xfrm>
            <a:off x="2971800" y="2148840"/>
            <a:ext cx="1417320" cy="1417320"/>
          </a:xfrm>
          <a:prstGeom prst="roundRect">
            <a:avLst>
              <a:gd name="adj" fmla="val 11613"/>
            </a:avLst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090672" y="2697480"/>
            <a:ext cx="1179576" cy="2468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Tax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544568" y="2852928"/>
            <a:ext cx="822960" cy="0"/>
          </a:xfrm>
          <a:prstGeom prst="line">
            <a:avLst/>
          </a:prstGeom>
          <a:noFill/>
          <a:ln w="19050">
            <a:solidFill>
              <a:srgbClr val="2F6CFF"/>
            </a:solidFill>
            <a:prstDash val="solid"/>
            <a:headEnd type="none"/>
            <a:tailEnd type="triangle"/>
          </a:ln>
        </p:spPr>
      </p:sp>
      <p:sp>
        <p:nvSpPr>
          <p:cNvPr id="12" name="Shape 9"/>
          <p:cNvSpPr/>
          <p:nvPr/>
        </p:nvSpPr>
        <p:spPr>
          <a:xfrm>
            <a:off x="5120640" y="2148840"/>
            <a:ext cx="1417320" cy="1417320"/>
          </a:xfrm>
          <a:prstGeom prst="roundRect">
            <a:avLst>
              <a:gd name="adj" fmla="val 11613"/>
            </a:avLst>
          </a:prstGeom>
          <a:solidFill>
            <a:srgbClr val="2F6C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239512" y="2697480"/>
            <a:ext cx="1179576" cy="2468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Finance Operations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693408" y="2852928"/>
            <a:ext cx="822960" cy="0"/>
          </a:xfrm>
          <a:prstGeom prst="line">
            <a:avLst/>
          </a:prstGeom>
          <a:noFill/>
          <a:ln w="19050">
            <a:solidFill>
              <a:srgbClr val="2F6CFF"/>
            </a:solidFill>
            <a:prstDash val="solid"/>
            <a:headEnd type="none"/>
            <a:tailEnd type="triangle"/>
          </a:ln>
        </p:spPr>
      </p:sp>
      <p:sp>
        <p:nvSpPr>
          <p:cNvPr id="15" name="Shape 12"/>
          <p:cNvSpPr/>
          <p:nvPr/>
        </p:nvSpPr>
        <p:spPr>
          <a:xfrm>
            <a:off x="7269480" y="2148840"/>
            <a:ext cx="1417320" cy="1417320"/>
          </a:xfrm>
          <a:prstGeom prst="roundRect">
            <a:avLst>
              <a:gd name="adj" fmla="val 11613"/>
            </a:avLst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388352" y="2697480"/>
            <a:ext cx="1179576" cy="2468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Reporting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842248" y="2852928"/>
            <a:ext cx="822960" cy="0"/>
          </a:xfrm>
          <a:prstGeom prst="line">
            <a:avLst/>
          </a:prstGeom>
          <a:noFill/>
          <a:ln w="19050">
            <a:solidFill>
              <a:srgbClr val="2F6CFF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9418320" y="2148840"/>
            <a:ext cx="1417320" cy="1417320"/>
          </a:xfrm>
          <a:prstGeom prst="roundRect">
            <a:avLst>
              <a:gd name="adj" fmla="val 11613"/>
            </a:avLst>
          </a:prstGeom>
          <a:solidFill>
            <a:srgbClr val="FFFFFF"/>
          </a:solidFill>
          <a:ln w="12700">
            <a:solidFill>
              <a:srgbClr val="D6DFE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537192" y="2697480"/>
            <a:ext cx="1179576" cy="24688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Υποστήριξη αποφάσεων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914400" y="4315968"/>
            <a:ext cx="7406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Η Looma δεν παρακολουθεί μόνο το παρελθόν. Οργανώνει τη λειτουργία που επιτρέπει στη διοίκηση να βλέπει, να ελέγχει και να αποφασίζει.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914400" y="4983480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Accounting → Tax → Finance Operations → Readiness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5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Ποιον υποστηρίζουμε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Η Looma δεν απευθύνεται σε όλους· απευθύνεται σε επιχειρήσεις που χρειάζονται δομή.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85800" y="2057400"/>
            <a:ext cx="5257800" cy="1325880"/>
          </a:xfrm>
          <a:prstGeom prst="roundRect">
            <a:avLst>
              <a:gd name="adj" fmla="val 9655"/>
            </a:avLst>
          </a:prstGeom>
          <a:solidFill>
            <a:srgbClr val="0E2743"/>
          </a:solidFill>
          <a:ln w="10160">
            <a:solidFill>
              <a:srgbClr val="26384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60120" y="227685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Αναπτυσσόμενες ΜΜΕ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60120" y="2715768"/>
            <a:ext cx="44348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Επιχειρήσεις που μεγάλωσαν πιο γρήγορα από την οικονομική τους οργάνωση.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129784" y="2276856"/>
            <a:ext cx="5120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263640" y="2057400"/>
            <a:ext cx="5257800" cy="1325880"/>
          </a:xfrm>
          <a:prstGeom prst="roundRect">
            <a:avLst>
              <a:gd name="adj" fmla="val 9655"/>
            </a:avLst>
          </a:prstGeom>
          <a:solidFill>
            <a:srgbClr val="0B1E33"/>
          </a:solidFill>
          <a:ln w="10160">
            <a:solidFill>
              <a:srgbClr val="26384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37960" y="227685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Startups &amp; Founders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537960" y="2715768"/>
            <a:ext cx="44348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Νέες επιχειρήσεις που χρειάζονται σωστή οικονομική βάση από την πρώτη ημέρα.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707624" y="2276856"/>
            <a:ext cx="5120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685800" y="3977640"/>
            <a:ext cx="5257800" cy="1325880"/>
          </a:xfrm>
          <a:prstGeom prst="roundRect">
            <a:avLst>
              <a:gd name="adj" fmla="val 9655"/>
            </a:avLst>
          </a:prstGeom>
          <a:solidFill>
            <a:srgbClr val="0B1E33"/>
          </a:solidFill>
          <a:ln w="10160">
            <a:solidFill>
              <a:srgbClr val="26384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419709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Accounting Transition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960120" y="4636008"/>
            <a:ext cx="44348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Εταιρείες που αλλάζουν λογιστή ή θέλουν καθαρά υπόλοιπα έναρξης.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5129784" y="4197096"/>
            <a:ext cx="5120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263640" y="3977640"/>
            <a:ext cx="5257800" cy="1325880"/>
          </a:xfrm>
          <a:prstGeom prst="roundRect">
            <a:avLst>
              <a:gd name="adj" fmla="val 9655"/>
            </a:avLst>
          </a:prstGeom>
          <a:solidFill>
            <a:srgbClr val="0B1E33"/>
          </a:solidFill>
          <a:ln w="10160">
            <a:solidFill>
              <a:srgbClr val="26384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537960" y="4197096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Funding &amp; Cross-Border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6537960" y="4636008"/>
            <a:ext cx="44348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Επιχειρήσεις που προετοιμάζονται για χρηματοδότηση ή διεθνή δραστηριότητα.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10707624" y="4197096"/>
            <a:ext cx="5120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17304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Αρχιτεκτονική υπηρεσιών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Έξι πυλώνες γύρω από μία ενιαία οικονομική λειτουργία.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85800" y="1847088"/>
            <a:ext cx="3337560" cy="1389888"/>
          </a:xfrm>
          <a:prstGeom prst="roundRect">
            <a:avLst>
              <a:gd name="adj" fmla="val 9211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41832" y="2066544"/>
            <a:ext cx="32918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941832" y="2286000"/>
            <a:ext cx="27889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Accounting, Tax &amp; Digital Compliance</a:t>
            </a:r>
            <a:endParaRPr lang="en-US" sz="1220" dirty="0"/>
          </a:p>
        </p:txBody>
      </p:sp>
      <p:sp>
        <p:nvSpPr>
          <p:cNvPr id="8" name="Text 5"/>
          <p:cNvSpPr/>
          <p:nvPr/>
        </p:nvSpPr>
        <p:spPr>
          <a:xfrm>
            <a:off x="941832" y="2706624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Συνεχής λογιστική, φορολογική και ψηφιακή συμμόρφωση.</a:t>
            </a:r>
            <a:endParaRPr lang="en-US" sz="980" dirty="0"/>
          </a:p>
        </p:txBody>
      </p:sp>
      <p:sp>
        <p:nvSpPr>
          <p:cNvPr id="9" name="Shape 6"/>
          <p:cNvSpPr/>
          <p:nvPr/>
        </p:nvSpPr>
        <p:spPr>
          <a:xfrm>
            <a:off x="4453128" y="1847088"/>
            <a:ext cx="3337560" cy="1389888"/>
          </a:xfrm>
          <a:prstGeom prst="roundRect">
            <a:avLst>
              <a:gd name="adj" fmla="val 9211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709160" y="2066544"/>
            <a:ext cx="32918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709160" y="2286000"/>
            <a:ext cx="27889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Finance &amp; Performance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4709160" y="2706624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Οικονομική πληροφόρηση, ταμειακές ροές, budgets και CFO-lite υποστήριξη.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8220456" y="1847088"/>
            <a:ext cx="3337560" cy="1389888"/>
          </a:xfrm>
          <a:prstGeom prst="roundRect">
            <a:avLst>
              <a:gd name="adj" fmla="val 9211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476488" y="2066544"/>
            <a:ext cx="32918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8476488" y="2286000"/>
            <a:ext cx="27889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Business Setup &amp; Advisory</a:t>
            </a:r>
            <a:endParaRPr lang="en-US" sz="1220" dirty="0"/>
          </a:p>
        </p:txBody>
      </p:sp>
      <p:sp>
        <p:nvSpPr>
          <p:cNvPr id="16" name="Text 13"/>
          <p:cNvSpPr/>
          <p:nvPr/>
        </p:nvSpPr>
        <p:spPr>
          <a:xfrm>
            <a:off x="8476488" y="2706624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Finance-led setup για startups και αναπτυσσόμενες εταιρείες.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685800" y="3675888"/>
            <a:ext cx="3337560" cy="1389888"/>
          </a:xfrm>
          <a:prstGeom prst="roundRect">
            <a:avLst>
              <a:gd name="adj" fmla="val 9211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895344"/>
            <a:ext cx="32918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941832" y="4114800"/>
            <a:ext cx="27889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Tax Risk, Remediation &amp; Audit Support</a:t>
            </a:r>
            <a:endParaRPr lang="en-US" sz="1220" dirty="0"/>
          </a:p>
        </p:txBody>
      </p:sp>
      <p:sp>
        <p:nvSpPr>
          <p:cNvPr id="20" name="Text 17"/>
          <p:cNvSpPr/>
          <p:nvPr/>
        </p:nvSpPr>
        <p:spPr>
          <a:xfrm>
            <a:off x="941832" y="4535424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Ετοιμότητα ελέγχου, clean-up και φορολογικός κίνδυνος.</a:t>
            </a:r>
            <a:endParaRPr lang="en-US" sz="980" dirty="0"/>
          </a:p>
        </p:txBody>
      </p:sp>
      <p:sp>
        <p:nvSpPr>
          <p:cNvPr id="21" name="Shape 18"/>
          <p:cNvSpPr/>
          <p:nvPr/>
        </p:nvSpPr>
        <p:spPr>
          <a:xfrm>
            <a:off x="4453128" y="3675888"/>
            <a:ext cx="3337560" cy="1389888"/>
          </a:xfrm>
          <a:prstGeom prst="roundRect">
            <a:avLst>
              <a:gd name="adj" fmla="val 9211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709160" y="3895344"/>
            <a:ext cx="32918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05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4709160" y="4114800"/>
            <a:ext cx="27889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Funding &amp; Strategic Readiness</a:t>
            </a:r>
            <a:endParaRPr lang="en-US" sz="1220" dirty="0"/>
          </a:p>
        </p:txBody>
      </p:sp>
      <p:sp>
        <p:nvSpPr>
          <p:cNvPr id="24" name="Text 21"/>
          <p:cNvSpPr/>
          <p:nvPr/>
        </p:nvSpPr>
        <p:spPr>
          <a:xfrm>
            <a:off x="4709160" y="4535424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Οικονομικά μοντέλα, χρηματοδοτική προετοιμασία και οργανωμένοι φάκελοι στοιχείων.</a:t>
            </a:r>
            <a:endParaRPr lang="en-US" sz="980" dirty="0"/>
          </a:p>
        </p:txBody>
      </p:sp>
      <p:sp>
        <p:nvSpPr>
          <p:cNvPr id="25" name="Shape 22"/>
          <p:cNvSpPr/>
          <p:nvPr/>
        </p:nvSpPr>
        <p:spPr>
          <a:xfrm>
            <a:off x="8220456" y="3675888"/>
            <a:ext cx="3337560" cy="1389888"/>
          </a:xfrm>
          <a:prstGeom prst="roundRect">
            <a:avLst>
              <a:gd name="adj" fmla="val 9211"/>
            </a:avLst>
          </a:prstGeom>
          <a:solidFill>
            <a:srgbClr val="FFFFFF"/>
          </a:solidFill>
          <a:ln w="10160">
            <a:solidFill>
              <a:srgbClr val="D8E0E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476488" y="3895344"/>
            <a:ext cx="329184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06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8476488" y="4114800"/>
            <a:ext cx="27889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International &amp; Cross-Border</a:t>
            </a:r>
            <a:endParaRPr lang="en-US" sz="1220" dirty="0"/>
          </a:p>
        </p:txBody>
      </p:sp>
      <p:sp>
        <p:nvSpPr>
          <p:cNvPr id="28" name="Text 25"/>
          <p:cNvSpPr/>
          <p:nvPr/>
        </p:nvSpPr>
        <p:spPr>
          <a:xfrm>
            <a:off x="8476488" y="4535424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Χαρτογράφηση διεθνών συναλλαγών και ελληνικών επιπτώσεων.</a:t>
            </a:r>
            <a:endParaRPr lang="en-US" sz="980" dirty="0"/>
          </a:p>
        </p:txBody>
      </p:sp>
      <p:sp>
        <p:nvSpPr>
          <p:cNvPr id="29" name="Shape 26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31" name="Text 28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5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Τρόποι συνεργασίας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Σαφή πακέτα για recurring συνεργασίες — με scope που προσαρμόζεται στην πολυπλοκότητα.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993392"/>
            <a:ext cx="2514600" cy="3154680"/>
          </a:xfrm>
          <a:prstGeom prst="roundRect">
            <a:avLst>
              <a:gd name="adj" fmla="val 5091"/>
            </a:avLst>
          </a:prstGeom>
          <a:solidFill>
            <a:srgbClr val="0B1E33"/>
          </a:solidFill>
          <a:ln w="10160">
            <a:solidFill>
              <a:srgbClr val="17304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14400" y="230428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 Start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914400" y="3063240"/>
            <a:ext cx="34747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από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914400" y="3273552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€200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914400" y="3822192"/>
            <a:ext cx="1554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/ μήνα + ΦΠΑ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14400" y="4261104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Βασική λογιστική και φορολογική υποστήριξη για νέες ή πολύ μικρές επιχειρήσεις.</a:t>
            </a:r>
            <a:endParaRPr lang="en-US" sz="1030" dirty="0"/>
          </a:p>
        </p:txBody>
      </p:sp>
      <p:sp>
        <p:nvSpPr>
          <p:cNvPr id="11" name="Shape 8"/>
          <p:cNvSpPr/>
          <p:nvPr/>
        </p:nvSpPr>
        <p:spPr>
          <a:xfrm>
            <a:off x="3529584" y="1993392"/>
            <a:ext cx="2514600" cy="3154680"/>
          </a:xfrm>
          <a:prstGeom prst="roundRect">
            <a:avLst>
              <a:gd name="adj" fmla="val 5091"/>
            </a:avLst>
          </a:prstGeom>
          <a:solidFill>
            <a:srgbClr val="0B1E33"/>
          </a:solidFill>
          <a:ln w="10160">
            <a:solidFill>
              <a:srgbClr val="17304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785616" y="230428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 Core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3785616" y="3063240"/>
            <a:ext cx="34747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από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3785616" y="3273552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€450</a:t>
            </a:r>
            <a:endParaRPr lang="en-US" sz="2500" dirty="0"/>
          </a:p>
        </p:txBody>
      </p:sp>
      <p:sp>
        <p:nvSpPr>
          <p:cNvPr id="15" name="Text 12"/>
          <p:cNvSpPr/>
          <p:nvPr/>
        </p:nvSpPr>
        <p:spPr>
          <a:xfrm>
            <a:off x="3785616" y="3822192"/>
            <a:ext cx="1554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/ μήνα + ΦΠΑ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3785616" y="4261104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Πλήρης λογιστική, φορολογική, myDATA και βασική μισθοδοτική κάλυψη.</a:t>
            </a:r>
            <a:endParaRPr lang="en-US" sz="1030" dirty="0"/>
          </a:p>
        </p:txBody>
      </p:sp>
      <p:sp>
        <p:nvSpPr>
          <p:cNvPr id="17" name="Shape 14"/>
          <p:cNvSpPr/>
          <p:nvPr/>
        </p:nvSpPr>
        <p:spPr>
          <a:xfrm>
            <a:off x="6400800" y="1993392"/>
            <a:ext cx="2514600" cy="3154680"/>
          </a:xfrm>
          <a:prstGeom prst="roundRect">
            <a:avLst>
              <a:gd name="adj" fmla="val 5091"/>
            </a:avLst>
          </a:prstGeom>
          <a:solidFill>
            <a:srgbClr val="12365F"/>
          </a:solidFill>
          <a:ln w="10160">
            <a:solidFill>
              <a:srgbClr val="2F6CF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720840" y="2221992"/>
            <a:ext cx="1508760" cy="310896"/>
          </a:xfrm>
          <a:prstGeom prst="roundRect">
            <a:avLst>
              <a:gd name="adj" fmla="val 23529"/>
            </a:avLst>
          </a:prstGeom>
          <a:solidFill>
            <a:srgbClr val="0D2A4B"/>
          </a:solidFill>
          <a:ln w="6350">
            <a:solidFill>
              <a:srgbClr val="1F487B">
                <a:alpha val="8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830568" y="2295144"/>
            <a:ext cx="1289304" cy="1097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ΚΕΝΤΡΙΚΗ ΕΠΙΛΟΓΗ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656832" y="2606040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 Growth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6656832" y="3063240"/>
            <a:ext cx="34747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από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6656832" y="3273552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€900</a:t>
            </a:r>
            <a:endParaRPr lang="en-US" sz="2500" dirty="0"/>
          </a:p>
        </p:txBody>
      </p:sp>
      <p:sp>
        <p:nvSpPr>
          <p:cNvPr id="23" name="Text 20"/>
          <p:cNvSpPr/>
          <p:nvPr/>
        </p:nvSpPr>
        <p:spPr>
          <a:xfrm>
            <a:off x="6656832" y="3822192"/>
            <a:ext cx="1554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/ μήνα + ΦΠΑ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6656832" y="4261104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Accounting μαζί με reporting, cash-flow, dashboards και CFO-lite υποστήριξη.</a:t>
            </a:r>
            <a:endParaRPr lang="en-US" sz="1030" dirty="0"/>
          </a:p>
        </p:txBody>
      </p:sp>
      <p:sp>
        <p:nvSpPr>
          <p:cNvPr id="25" name="Shape 22"/>
          <p:cNvSpPr/>
          <p:nvPr/>
        </p:nvSpPr>
        <p:spPr>
          <a:xfrm>
            <a:off x="9272016" y="1993392"/>
            <a:ext cx="2514600" cy="3154680"/>
          </a:xfrm>
          <a:prstGeom prst="roundRect">
            <a:avLst>
              <a:gd name="adj" fmla="val 5091"/>
            </a:avLst>
          </a:prstGeom>
          <a:solidFill>
            <a:srgbClr val="0B1E33"/>
          </a:solidFill>
          <a:ln w="10160">
            <a:solidFill>
              <a:srgbClr val="17304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528048" y="230428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 Prime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9528048" y="3063240"/>
            <a:ext cx="34747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από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9528048" y="3273552"/>
            <a:ext cx="169164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€1.600</a:t>
            </a:r>
            <a:endParaRPr lang="en-US" sz="2500" dirty="0"/>
          </a:p>
        </p:txBody>
      </p:sp>
      <p:sp>
        <p:nvSpPr>
          <p:cNvPr id="29" name="Text 26"/>
          <p:cNvSpPr/>
          <p:nvPr/>
        </p:nvSpPr>
        <p:spPr>
          <a:xfrm>
            <a:off x="9528048" y="3822192"/>
            <a:ext cx="1554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/ μήνα + ΦΠΑ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9528048" y="4261104"/>
            <a:ext cx="1883664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Ολοκληρωμένη οικονομική λειτουργία, forecasting και continuous tax readiness.</a:t>
            </a:r>
            <a:endParaRPr lang="en-US" sz="1030" dirty="0"/>
          </a:p>
        </p:txBody>
      </p:sp>
      <p:sp>
        <p:nvSpPr>
          <p:cNvPr id="31" name="Text 28"/>
          <p:cNvSpPr/>
          <p:nvPr/>
        </p:nvSpPr>
        <p:spPr>
          <a:xfrm>
            <a:off x="713232" y="5513832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Οι τιμές είναι αφετηρίες. Η τελική αμοιβή εξαρτάται από όγκο, μισθοδοσία, reporting, φορολογικό κίνδυνο και πολυπλοκότητα.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17304D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Εξειδικευμένες λύσεις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Αυτοτελή έργα που λειτουργούν ως είσοδος σε βαθύτερη συνεργασία.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713232" y="2578608"/>
            <a:ext cx="10607040" cy="0"/>
          </a:xfrm>
          <a:prstGeom prst="line">
            <a:avLst/>
          </a:prstGeom>
          <a:noFill/>
          <a:ln w="10160">
            <a:solidFill>
              <a:srgbClr val="D8E0E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" y="1993392"/>
            <a:ext cx="34747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1417320" y="19202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Startup Finance &amp; Setup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166360" y="1975104"/>
            <a:ext cx="539496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Προϋπολογισμός, runway, αμοιβές founders, λογιστική βάση και πλαίσιο reporting.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3232" y="3493008"/>
            <a:ext cx="10607040" cy="0"/>
          </a:xfrm>
          <a:prstGeom prst="line">
            <a:avLst/>
          </a:prstGeom>
          <a:noFill/>
          <a:ln w="10160">
            <a:solidFill>
              <a:srgbClr val="D8E0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907792"/>
            <a:ext cx="34747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1417320" y="28346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Accounting Clean-Up &amp; Tax Remediation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166360" y="2889504"/>
            <a:ext cx="539496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Συμφωνίες, υπόλοιπα, myDATA, ΦΠΑ και οργανωμένη μετάβαση λογιστηρίου.</a:t>
            </a:r>
            <a:endParaRPr lang="en-US" sz="1220" dirty="0"/>
          </a:p>
        </p:txBody>
      </p:sp>
      <p:sp>
        <p:nvSpPr>
          <p:cNvPr id="13" name="Shape 10"/>
          <p:cNvSpPr/>
          <p:nvPr/>
        </p:nvSpPr>
        <p:spPr>
          <a:xfrm>
            <a:off x="713232" y="4407408"/>
            <a:ext cx="10607040" cy="0"/>
          </a:xfrm>
          <a:prstGeom prst="line">
            <a:avLst/>
          </a:prstGeom>
          <a:noFill/>
          <a:ln w="10160">
            <a:solidFill>
              <a:srgbClr val="D8E0E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77240" y="3822192"/>
            <a:ext cx="34747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1417320" y="37490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Tax Audit Readiness &amp; AADE Simulation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166360" y="3803904"/>
            <a:ext cx="539496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Ανεξάρτητη προσομοίωση ελέγχου, ενδεικτικά ευρήματα και πλάνο διορθώσεων.</a:t>
            </a:r>
            <a:endParaRPr lang="en-US" sz="1220" dirty="0"/>
          </a:p>
        </p:txBody>
      </p:sp>
      <p:sp>
        <p:nvSpPr>
          <p:cNvPr id="17" name="Shape 14"/>
          <p:cNvSpPr/>
          <p:nvPr/>
        </p:nvSpPr>
        <p:spPr>
          <a:xfrm>
            <a:off x="713232" y="5321808"/>
            <a:ext cx="10607040" cy="0"/>
          </a:xfrm>
          <a:prstGeom prst="line">
            <a:avLst/>
          </a:prstGeom>
          <a:noFill/>
          <a:ln w="10160">
            <a:solidFill>
              <a:srgbClr val="D8E0E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7240" y="4736592"/>
            <a:ext cx="34747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417320" y="4663440"/>
            <a:ext cx="34747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Funding Readiness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166360" y="4718304"/>
            <a:ext cx="539496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Οικονομικό μοντέλο, ταμειακές ροές, χρήση κεφαλαίων και προετοιμασία φακέλου.</a:t>
            </a:r>
            <a:endParaRPr lang="en-US" sz="1220" dirty="0"/>
          </a:p>
        </p:txBody>
      </p:sp>
      <p:sp>
        <p:nvSpPr>
          <p:cNvPr id="21" name="Shape 18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5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Tax Risk &amp; Readiness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Προληπτική ματιά στον φορολογικό κίνδυνο — πριν γίνει πρόβλημα.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786384" y="2148840"/>
            <a:ext cx="2423160" cy="2331720"/>
          </a:xfrm>
          <a:prstGeom prst="roundRect">
            <a:avLst>
              <a:gd name="adj" fmla="val 5490"/>
            </a:avLst>
          </a:prstGeom>
          <a:solidFill>
            <a:srgbClr val="0B1E33"/>
          </a:solidFill>
          <a:ln w="10160">
            <a:solidFill>
              <a:srgbClr val="17304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87552" y="2450592"/>
            <a:ext cx="457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87552" y="283464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Συλλογή δεδομένων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87552" y="3319272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1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Βιβλία, δηλώσεις, myDATA, τράπεζες, POS και συμβάσεις.</a:t>
            </a:r>
            <a:endParaRPr lang="en-US" sz="1010" dirty="0"/>
          </a:p>
        </p:txBody>
      </p:sp>
      <p:sp>
        <p:nvSpPr>
          <p:cNvPr id="9" name="Shape 6"/>
          <p:cNvSpPr/>
          <p:nvPr/>
        </p:nvSpPr>
        <p:spPr>
          <a:xfrm>
            <a:off x="3575304" y="2148840"/>
            <a:ext cx="2423160" cy="2331720"/>
          </a:xfrm>
          <a:prstGeom prst="roundRect">
            <a:avLst>
              <a:gd name="adj" fmla="val 5490"/>
            </a:avLst>
          </a:prstGeom>
          <a:solidFill>
            <a:srgbClr val="0B1E33"/>
          </a:solidFill>
          <a:ln w="10160">
            <a:solidFill>
              <a:srgbClr val="17304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776472" y="2450592"/>
            <a:ext cx="457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76472" y="283464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Συμφωνίες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3776472" y="3319272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1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Βιβλία με δηλώσεις, ΦΠΑ, τράπεζες, πελάτες και προμηθευτές.</a:t>
            </a:r>
            <a:endParaRPr lang="en-US" sz="1010" dirty="0"/>
          </a:p>
        </p:txBody>
      </p:sp>
      <p:sp>
        <p:nvSpPr>
          <p:cNvPr id="13" name="Shape 10"/>
          <p:cNvSpPr/>
          <p:nvPr/>
        </p:nvSpPr>
        <p:spPr>
          <a:xfrm>
            <a:off x="6364224" y="2148840"/>
            <a:ext cx="2423160" cy="2331720"/>
          </a:xfrm>
          <a:prstGeom prst="roundRect">
            <a:avLst>
              <a:gd name="adj" fmla="val 5490"/>
            </a:avLst>
          </a:prstGeom>
          <a:solidFill>
            <a:srgbClr val="0B1E33"/>
          </a:solidFill>
          <a:ln w="10160">
            <a:solidFill>
              <a:srgbClr val="17304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2450592"/>
            <a:ext cx="457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565392" y="283464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Επαληθεύσεις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565392" y="3319272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1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Έσοδα, δαπάνες, cut-off, πιστωτικά, αποθέματα και ασυνήθεις συναλλαγές.</a:t>
            </a:r>
            <a:endParaRPr lang="en-US" sz="1010" dirty="0"/>
          </a:p>
        </p:txBody>
      </p:sp>
      <p:sp>
        <p:nvSpPr>
          <p:cNvPr id="17" name="Shape 14"/>
          <p:cNvSpPr/>
          <p:nvPr/>
        </p:nvSpPr>
        <p:spPr>
          <a:xfrm>
            <a:off x="9153144" y="2148840"/>
            <a:ext cx="2423160" cy="2331720"/>
          </a:xfrm>
          <a:prstGeom prst="roundRect">
            <a:avLst>
              <a:gd name="adj" fmla="val 5490"/>
            </a:avLst>
          </a:prstGeom>
          <a:solidFill>
            <a:srgbClr val="12365F"/>
          </a:solidFill>
          <a:ln w="10160">
            <a:solidFill>
              <a:srgbClr val="2F6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354312" y="2450592"/>
            <a:ext cx="457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EA1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354312" y="283464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Ευρήματα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9354312" y="3319272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10" dirty="0">
                <a:solidFill>
                  <a:srgbClr val="D7E2F5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Διαβάθμιση κινδύνου, ενδεικτική έκθεση, αποδεικτικά και προτεινόμενες διορθώσεις.</a:t>
            </a:r>
            <a:endParaRPr lang="en-US" sz="1010" dirty="0"/>
          </a:p>
        </p:txBody>
      </p:sp>
      <p:sp>
        <p:nvSpPr>
          <p:cNvPr id="21" name="Text 18"/>
          <p:cNvSpPr/>
          <p:nvPr/>
        </p:nvSpPr>
        <p:spPr>
          <a:xfrm>
            <a:off x="822960" y="5074920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Σε νέες εταιρείες η ετοιμότητα χτίζεται μηνιαία/τριμηνιαία. Η πλήρης προσομοίωση αποκτά νόημα όταν υπάρχει ιστορικό δεδομένων.</a:t>
            </a:r>
            <a:endParaRPr lang="en-US" sz="1260" dirty="0"/>
          </a:p>
        </p:txBody>
      </p:sp>
      <p:sp>
        <p:nvSpPr>
          <p:cNvPr id="22" name="Shape 19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17304D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A9B4C7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oma_presentation/looma-logo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9184"/>
            <a:ext cx="1600200" cy="5471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987552"/>
            <a:ext cx="64922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The L.O.O.M.A. Methodology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94360" y="1481328"/>
            <a:ext cx="621792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Ένας δομημένος τρόπος συνεργασίας: από την κατανόηση μέχρι την υλοποίηση.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85800" y="2194560"/>
            <a:ext cx="1892808" cy="274320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2F6C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68680" y="254203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Learn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868680" y="2962656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6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Κατανόηση</a:t>
            </a:r>
            <a:endParaRPr lang="en-US" sz="860" dirty="0"/>
          </a:p>
        </p:txBody>
      </p:sp>
      <p:sp>
        <p:nvSpPr>
          <p:cNvPr id="8" name="Text 5"/>
          <p:cNvSpPr/>
          <p:nvPr/>
        </p:nvSpPr>
        <p:spPr>
          <a:xfrm>
            <a:off x="868680" y="3429000"/>
            <a:ext cx="14173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Δραστηριότητα, ανάγκες, δεδομένα και προτεραιότητες.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944368" y="2194560"/>
            <a:ext cx="1892808" cy="2743200"/>
          </a:xfrm>
          <a:prstGeom prst="roundRect">
            <a:avLst>
              <a:gd name="adj" fmla="val 8696"/>
            </a:avLst>
          </a:prstGeom>
          <a:solidFill>
            <a:srgbClr val="F9FBFE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127248" y="254203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Organize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3127248" y="2962656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6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Οργάνωση</a:t>
            </a:r>
            <a:endParaRPr lang="en-US" sz="860" dirty="0"/>
          </a:p>
        </p:txBody>
      </p:sp>
      <p:sp>
        <p:nvSpPr>
          <p:cNvPr id="12" name="Text 9"/>
          <p:cNvSpPr/>
          <p:nvPr/>
        </p:nvSpPr>
        <p:spPr>
          <a:xfrm>
            <a:off x="3127248" y="3429000"/>
            <a:ext cx="14173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Αρχεία, διαδικασίες, αρμοδιότητες και χρονοδιαγράμματα.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202936" y="2194560"/>
            <a:ext cx="1892808" cy="2743200"/>
          </a:xfrm>
          <a:prstGeom prst="roundRect">
            <a:avLst>
              <a:gd name="adj" fmla="val 8696"/>
            </a:avLst>
          </a:prstGeom>
          <a:solidFill>
            <a:srgbClr val="F9FBFE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85816" y="254203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Optimize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5385816" y="2962656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6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Βελτιστοποίηση</a:t>
            </a:r>
            <a:endParaRPr lang="en-US" sz="860" dirty="0"/>
          </a:p>
        </p:txBody>
      </p:sp>
      <p:sp>
        <p:nvSpPr>
          <p:cNvPr id="16" name="Text 13"/>
          <p:cNvSpPr/>
          <p:nvPr/>
        </p:nvSpPr>
        <p:spPr>
          <a:xfrm>
            <a:off x="5385816" y="3429000"/>
            <a:ext cx="14173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Μείωση αστοχιών και πιο λειτουργικός τρόπος εργασίας.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7461504" y="2194560"/>
            <a:ext cx="1892808" cy="2743200"/>
          </a:xfrm>
          <a:prstGeom prst="roundRect">
            <a:avLst>
              <a:gd name="adj" fmla="val 8696"/>
            </a:avLst>
          </a:prstGeom>
          <a:solidFill>
            <a:srgbClr val="F9FBFE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44384" y="254203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Measure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7644384" y="2962656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6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Μέτρηση</a:t>
            </a:r>
            <a:endParaRPr lang="en-US" sz="860" dirty="0"/>
          </a:p>
        </p:txBody>
      </p:sp>
      <p:sp>
        <p:nvSpPr>
          <p:cNvPr id="20" name="Text 17"/>
          <p:cNvSpPr/>
          <p:nvPr/>
        </p:nvSpPr>
        <p:spPr>
          <a:xfrm>
            <a:off x="7644384" y="3429000"/>
            <a:ext cx="14173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Αποτελέσματα, cash-flow, KPIs, αποκλίσεις και κίνδυνοι.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720072" y="2194560"/>
            <a:ext cx="1892808" cy="2743200"/>
          </a:xfrm>
          <a:prstGeom prst="roundRect">
            <a:avLst>
              <a:gd name="adj" fmla="val 8696"/>
            </a:avLst>
          </a:prstGeom>
          <a:solidFill>
            <a:srgbClr val="F9FBFE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902952" y="254203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D1726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Advance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9902952" y="2962656"/>
            <a:ext cx="12801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60" b="1" dirty="0">
                <a:solidFill>
                  <a:srgbClr val="2F6C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Ανάπτυξη</a:t>
            </a:r>
            <a:endParaRPr lang="en-US" sz="860" dirty="0"/>
          </a:p>
        </p:txBody>
      </p:sp>
      <p:sp>
        <p:nvSpPr>
          <p:cNvPr id="24" name="Text 21"/>
          <p:cNvSpPr/>
          <p:nvPr/>
        </p:nvSpPr>
        <p:spPr>
          <a:xfrm>
            <a:off x="9902952" y="3429000"/>
            <a:ext cx="141732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Μετατροπή της πληροφόρησης σε επόμενες ενέργειες.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02920" y="6519672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loomaconsulting.com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11201400" y="6519672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87489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lus Jakarta San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lus Jakarta San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Looma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Looma Consulting — Company Presentation</dc:title>
  <dc:subject>Company Presentation</dc:subject>
  <dc:creator>Looma Consulting</dc:creator>
  <cp:lastModifiedBy>Looma Consulting</cp:lastModifiedBy>
  <cp:revision>1</cp:revision>
  <dcterms:created xsi:type="dcterms:W3CDTF">2026-08-13T13:25:21Z</dcterms:created>
  <dcterms:modified xsi:type="dcterms:W3CDTF">2026-08-13T13:25:21Z</dcterms:modified>
</cp:coreProperties>
</file>